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75" r:id="rId5"/>
    <p:sldMasterId id="2147483676" r:id="rId6"/>
    <p:sldMasterId id="2147483677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</p:sldIdLst>
  <p:sldSz cy="6858000" cx="9144000"/>
  <p:notesSz cx="6858000" cy="9144000"/>
  <p:embeddedFontLst>
    <p:embeddedFont>
      <p:font typeface="Helvetica Neue"/>
      <p:regular r:id="rId37"/>
      <p:bold r:id="rId38"/>
      <p:italic r:id="rId39"/>
      <p:boldItalic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C154C1D0-3D92-40DE-A8B4-B213EF99B049}">
  <a:tblStyle styleId="{C154C1D0-3D92-40DE-A8B4-B213EF99B04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HelveticaNeue-boldItalic.fntdata"/><Relationship Id="rId20" Type="http://schemas.openxmlformats.org/officeDocument/2006/relationships/slide" Target="slides/slide12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1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7" Type="http://schemas.openxmlformats.org/officeDocument/2006/relationships/slideMaster" Target="slideMasters/slideMaster3.xml"/><Relationship Id="rId8" Type="http://schemas.openxmlformats.org/officeDocument/2006/relationships/notesMaster" Target="notesMasters/notesMaster1.xml"/><Relationship Id="rId31" Type="http://schemas.openxmlformats.org/officeDocument/2006/relationships/slide" Target="slides/slide23.xml"/><Relationship Id="rId30" Type="http://schemas.openxmlformats.org/officeDocument/2006/relationships/slide" Target="slides/slide22.xml"/><Relationship Id="rId11" Type="http://schemas.openxmlformats.org/officeDocument/2006/relationships/slide" Target="slides/slide3.xml"/><Relationship Id="rId33" Type="http://schemas.openxmlformats.org/officeDocument/2006/relationships/slide" Target="slides/slide25.xml"/><Relationship Id="rId10" Type="http://schemas.openxmlformats.org/officeDocument/2006/relationships/slide" Target="slides/slide2.xml"/><Relationship Id="rId32" Type="http://schemas.openxmlformats.org/officeDocument/2006/relationships/slide" Target="slides/slide24.xml"/><Relationship Id="rId13" Type="http://schemas.openxmlformats.org/officeDocument/2006/relationships/slide" Target="slides/slide5.xml"/><Relationship Id="rId35" Type="http://schemas.openxmlformats.org/officeDocument/2006/relationships/slide" Target="slides/slide27.xml"/><Relationship Id="rId12" Type="http://schemas.openxmlformats.org/officeDocument/2006/relationships/slide" Target="slides/slide4.xml"/><Relationship Id="rId34" Type="http://schemas.openxmlformats.org/officeDocument/2006/relationships/slide" Target="slides/slide26.xml"/><Relationship Id="rId15" Type="http://schemas.openxmlformats.org/officeDocument/2006/relationships/slide" Target="slides/slide7.xml"/><Relationship Id="rId37" Type="http://schemas.openxmlformats.org/officeDocument/2006/relationships/font" Target="fonts/HelveticaNeue-regular.fntdata"/><Relationship Id="rId14" Type="http://schemas.openxmlformats.org/officeDocument/2006/relationships/slide" Target="slides/slide6.xml"/><Relationship Id="rId36" Type="http://schemas.openxmlformats.org/officeDocument/2006/relationships/slide" Target="slides/slide28.xml"/><Relationship Id="rId17" Type="http://schemas.openxmlformats.org/officeDocument/2006/relationships/slide" Target="slides/slide9.xml"/><Relationship Id="rId39" Type="http://schemas.openxmlformats.org/officeDocument/2006/relationships/font" Target="fonts/HelveticaNeue-italic.fntdata"/><Relationship Id="rId16" Type="http://schemas.openxmlformats.org/officeDocument/2006/relationships/slide" Target="slides/slide8.xml"/><Relationship Id="rId38" Type="http://schemas.openxmlformats.org/officeDocument/2006/relationships/font" Target="fonts/HelveticaNeue-bold.fntdata"/><Relationship Id="rId19" Type="http://schemas.openxmlformats.org/officeDocument/2006/relationships/slide" Target="slides/slide11.xml"/><Relationship Id="rId18" Type="http://schemas.openxmlformats.org/officeDocument/2006/relationships/slide" Target="slides/slide10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Shape 4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Shape 5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Shape 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8" name="Shape 15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"/>
              <a:t>DIRECTED FUNDING!!!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7" name="Shape 25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6" name="Shape 26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Shape 2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Shape 283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Shape 29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Rigorous evaluation of calibration / performance pre, per and post field - also developing new field calibration tool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Shape 291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1" name="Shape 31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Shape 31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Shape 318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4" name="Shape 32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"/>
              <a:t>Images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"/>
              <a:t>Layout of OWLETS field campaign, SARP-E involvement, SERC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"/>
              <a:t>Inter-conversion/Titration Event w/ schematic, plots, etc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Shape 33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Shape 335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Shape 34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Shape 347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Shape 36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Shape 361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Shape 16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Shape 165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Shape 37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Shape 373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Shape 37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hape 393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Shape 39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Shape 408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Shape 40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414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Shape 41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Shape 420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1" name="Shape 42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Shape 42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Shape 434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5" name="Shape 43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Shape 44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Shape 442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Shape 17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Shape 172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Shape 183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Shape 19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Shape 198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Shape 20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Shape 204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Towers</a:t>
            </a:r>
            <a:endParaRPr/>
          </a:p>
        </p:txBody>
      </p:sp>
      <p:sp>
        <p:nvSpPr>
          <p:cNvPr id="212" name="Shape 212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Shape 22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Shape 224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Shape 25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Shape 252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/>
        </p:nvSpPr>
        <p:spPr>
          <a:xfrm>
            <a:off x="0" y="6766050"/>
            <a:ext cx="9144000" cy="92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Shape 17"/>
          <p:cNvSpPr txBox="1"/>
          <p:nvPr>
            <p:ph type="title"/>
          </p:nvPr>
        </p:nvSpPr>
        <p:spPr>
          <a:xfrm>
            <a:off x="311700" y="521800"/>
            <a:ext cx="8520600" cy="8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90250" y="6241345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0" name="Shape 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5250"/>
            <a:ext cx="906525" cy="71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Shape 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73358" y="-22800"/>
            <a:ext cx="1685641" cy="83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/>
          <p:nvPr>
            <p:ph type="title"/>
          </p:nvPr>
        </p:nvSpPr>
        <p:spPr>
          <a:xfrm>
            <a:off x="457200" y="273050"/>
            <a:ext cx="3008400" cy="1161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4" name="Shape 74"/>
          <p:cNvSpPr txBox="1"/>
          <p:nvPr>
            <p:ph idx="1" type="body"/>
          </p:nvPr>
        </p:nvSpPr>
        <p:spPr>
          <a:xfrm>
            <a:off x="3575050" y="273050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" name="Shape 75"/>
          <p:cNvSpPr txBox="1"/>
          <p:nvPr>
            <p:ph idx="2" type="body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" name="Shape 76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Shape 77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Shape 78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/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1" name="Shape 81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" name="Shape 82"/>
          <p:cNvSpPr txBox="1"/>
          <p:nvPr>
            <p:ph idx="1" type="body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" name="Shape 83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Shape 84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Shape 85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8" name="Shape 88"/>
          <p:cNvSpPr txBox="1"/>
          <p:nvPr>
            <p:ph idx="1" type="body"/>
          </p:nvPr>
        </p:nvSpPr>
        <p:spPr>
          <a:xfrm rot="5400000">
            <a:off x="2308950" y="-251550"/>
            <a:ext cx="45261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Shape 89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" name="Shape 90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" name="Shape 91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/>
          <p:nvPr>
            <p:ph type="title"/>
          </p:nvPr>
        </p:nvSpPr>
        <p:spPr>
          <a:xfrm rot="5400000">
            <a:off x="4732350" y="2171688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4" name="Shape 94"/>
          <p:cNvSpPr txBox="1"/>
          <p:nvPr>
            <p:ph idx="1" type="body"/>
          </p:nvPr>
        </p:nvSpPr>
        <p:spPr>
          <a:xfrm rot="5400000">
            <a:off x="541350" y="190488"/>
            <a:ext cx="5851500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" name="Shape 95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6" name="Shape 96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" name="Shape 97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/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Arial"/>
              <a:buNone/>
              <a:defRPr b="0" i="0" sz="6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Arial"/>
              <a:buNone/>
              <a:defRPr sz="6900"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Arial"/>
              <a:buNone/>
              <a:defRPr sz="6900"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Arial"/>
              <a:buNone/>
              <a:defRPr sz="6900"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Arial"/>
              <a:buNone/>
              <a:defRPr sz="6900"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Arial"/>
              <a:buNone/>
              <a:defRPr sz="6900"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Arial"/>
              <a:buNone/>
              <a:defRPr sz="6900"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Arial"/>
              <a:buNone/>
              <a:defRPr sz="6900"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Arial"/>
              <a:buNone/>
              <a:defRPr sz="69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4" name="Shape 104"/>
          <p:cNvSpPr txBox="1"/>
          <p:nvPr>
            <p:ph idx="1" type="subTitle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5" name="Shape 105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8" name="Shape 108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1" name="Shape 111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●"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2" name="Shape 11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_Titelfolie">
  <p:cSld name="3_Titelfolie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/>
          <p:nvPr/>
        </p:nvSpPr>
        <p:spPr>
          <a:xfrm>
            <a:off x="6588224" y="152401"/>
            <a:ext cx="23478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1" i="0" lang="en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Pandonia network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1" i="0" lang="en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Project AR meeting ESRIN</a:t>
            </a:r>
            <a:endParaRPr b="1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1" i="0" lang="en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2017-1-25, Frascati, Italy</a:t>
            </a:r>
            <a:endParaRPr b="1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Shape 115"/>
          <p:cNvSpPr txBox="1"/>
          <p:nvPr>
            <p:ph idx="12" type="sldNum"/>
          </p:nvPr>
        </p:nvSpPr>
        <p:spPr>
          <a:xfrm>
            <a:off x="6785517" y="6381329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6" name="Shape 1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44016" y="135298"/>
            <a:ext cx="2516097" cy="485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Shape 1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71800" y="72008"/>
            <a:ext cx="1431885" cy="6206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20" name="Shape 120"/>
          <p:cNvSpPr txBox="1"/>
          <p:nvPr>
            <p:ph idx="1" type="body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92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marR="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○"/>
              <a:defRPr b="0" i="0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marR="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■"/>
              <a:defRPr b="0" i="0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marR="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●"/>
              <a:defRPr b="0" i="0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○"/>
              <a:defRPr b="0" i="0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■"/>
              <a:defRPr b="0" i="0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30200" lvl="6" marL="3200400" marR="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●"/>
              <a:defRPr b="0" i="0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30200" lvl="7" marL="3657600" marR="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○"/>
              <a:defRPr b="0" i="0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30200" lvl="8" marL="4114800" marR="0" rtl="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600"/>
              <a:buFont typeface="Arial"/>
              <a:buChar char="■"/>
              <a:defRPr b="0" i="0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1" name="Shape 121"/>
          <p:cNvSpPr txBox="1"/>
          <p:nvPr>
            <p:ph idx="2" type="body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92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marR="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○"/>
              <a:defRPr b="0" i="0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marR="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■"/>
              <a:defRPr b="0" i="0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marR="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●"/>
              <a:defRPr b="0" i="0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○"/>
              <a:defRPr b="0" i="0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■"/>
              <a:defRPr b="0" i="0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30200" lvl="6" marL="3200400" marR="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●"/>
              <a:defRPr b="0" i="0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30200" lvl="7" marL="3657600" marR="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○"/>
              <a:defRPr b="0" i="0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30200" lvl="8" marL="4114800" marR="0" rtl="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600"/>
              <a:buFont typeface="Arial"/>
              <a:buChar char="■"/>
              <a:defRPr b="0" i="0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2" name="Shape 12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/>
          <p:nvPr>
            <p:ph type="title"/>
          </p:nvPr>
        </p:nvSpPr>
        <p:spPr>
          <a:xfrm>
            <a:off x="822960" y="286603"/>
            <a:ext cx="7543800" cy="1450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  <a:defRPr b="0" i="0" sz="48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1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1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1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1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1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1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1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1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25" name="Shape 125"/>
          <p:cNvSpPr txBox="1"/>
          <p:nvPr>
            <p:ph idx="1" type="body"/>
          </p:nvPr>
        </p:nvSpPr>
        <p:spPr>
          <a:xfrm>
            <a:off x="822960" y="1845734"/>
            <a:ext cx="7543800" cy="4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55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  <a:defRPr b="0" i="0" sz="20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b="0" i="0" sz="18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6" name="Shape 126"/>
          <p:cNvSpPr txBox="1"/>
          <p:nvPr>
            <p:ph idx="10" type="dt"/>
          </p:nvPr>
        </p:nvSpPr>
        <p:spPr>
          <a:xfrm>
            <a:off x="822960" y="6459785"/>
            <a:ext cx="1854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7" name="Shape 127"/>
          <p:cNvSpPr txBox="1"/>
          <p:nvPr>
            <p:ph idx="11" type="ftr"/>
          </p:nvPr>
        </p:nvSpPr>
        <p:spPr>
          <a:xfrm>
            <a:off x="2764639" y="6459785"/>
            <a:ext cx="3617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" name="Shape 128"/>
          <p:cNvSpPr txBox="1"/>
          <p:nvPr>
            <p:ph idx="12" type="sldNum"/>
          </p:nvPr>
        </p:nvSpPr>
        <p:spPr>
          <a:xfrm>
            <a:off x="7425343" y="6459785"/>
            <a:ext cx="984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Calibri"/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Calibri"/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Calibri"/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Calibri"/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Calibri"/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Calibri"/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Calibri"/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Calibri"/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Calibri"/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4" name="Shape 24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" name="Shape 25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" name="Shape 26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" name="Shape 28"/>
          <p:cNvSpPr/>
          <p:nvPr/>
        </p:nvSpPr>
        <p:spPr>
          <a:xfrm>
            <a:off x="0" y="6727600"/>
            <a:ext cx="9144000" cy="130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/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33" name="Shape 133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 column text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/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36" name="Shape 136"/>
          <p:cNvSpPr txBox="1"/>
          <p:nvPr>
            <p:ph idx="1" type="body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●"/>
              <a:defRPr b="0" i="0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marR="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○"/>
              <a:defRPr b="0" i="0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marR="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■"/>
              <a:defRPr b="0" i="0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marR="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●"/>
              <a:defRPr b="0" i="0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○"/>
              <a:defRPr b="0" i="0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■"/>
              <a:defRPr b="0" i="0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30200" lvl="6" marL="3200400" marR="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●"/>
              <a:defRPr b="0" i="0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30200" lvl="7" marL="3657600" marR="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○"/>
              <a:defRPr b="0" i="0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30200" lvl="8" marL="4114800" marR="0" rtl="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600"/>
              <a:buFont typeface="Arial"/>
              <a:buChar char="■"/>
              <a:defRPr b="0" i="0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7" name="Shape 137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 point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/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rial"/>
              <a:buNone/>
              <a:defRPr b="0" i="0" sz="6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rial"/>
              <a:buNone/>
              <a:defRPr sz="6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rial"/>
              <a:buNone/>
              <a:defRPr sz="6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rial"/>
              <a:buNone/>
              <a:defRPr sz="6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rial"/>
              <a:buNone/>
              <a:defRPr sz="6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rial"/>
              <a:buNone/>
              <a:defRPr sz="6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rial"/>
              <a:buNone/>
              <a:defRPr sz="6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rial"/>
              <a:buNone/>
              <a:defRPr sz="6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rial"/>
              <a:buNone/>
              <a:defRPr sz="6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40" name="Shape 140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 title and description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Shape 143"/>
          <p:cNvSpPr txBox="1"/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None/>
              <a:defRPr b="0" i="0" sz="5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None/>
              <a:defRPr sz="5600"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None/>
              <a:defRPr sz="5600"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None/>
              <a:defRPr sz="5600"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None/>
              <a:defRPr sz="5600"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None/>
              <a:defRPr sz="5600"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None/>
              <a:defRPr sz="5600"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None/>
              <a:defRPr sz="5600"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None/>
              <a:defRPr sz="5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44" name="Shape 144"/>
          <p:cNvSpPr txBox="1"/>
          <p:nvPr>
            <p:ph idx="1" type="subTitle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5" name="Shape 145"/>
          <p:cNvSpPr txBox="1"/>
          <p:nvPr>
            <p:ph idx="2" type="body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●"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6" name="Shape 146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/>
          <p:nvPr>
            <p:ph idx="1" type="body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9" name="Shape 149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 number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/>
          <p:nvPr>
            <p:ph type="title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0"/>
              <a:buFont typeface="Arial"/>
              <a:buNone/>
              <a:defRPr b="0" i="0" sz="16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0"/>
              <a:buFont typeface="Arial"/>
              <a:buNone/>
              <a:defRPr sz="16000"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0"/>
              <a:buFont typeface="Arial"/>
              <a:buNone/>
              <a:defRPr sz="16000"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0"/>
              <a:buFont typeface="Arial"/>
              <a:buNone/>
              <a:defRPr sz="16000"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0"/>
              <a:buFont typeface="Arial"/>
              <a:buNone/>
              <a:defRPr sz="16000"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0"/>
              <a:buFont typeface="Arial"/>
              <a:buNone/>
              <a:defRPr sz="16000"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0"/>
              <a:buFont typeface="Arial"/>
              <a:buNone/>
              <a:defRPr sz="16000"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0"/>
              <a:buFont typeface="Arial"/>
              <a:buNone/>
              <a:defRPr sz="16000"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0"/>
              <a:buFont typeface="Arial"/>
              <a:buNone/>
              <a:defRPr sz="16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52" name="Shape 152"/>
          <p:cNvSpPr txBox="1"/>
          <p:nvPr>
            <p:ph idx="1" type="body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●"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3" name="Shape 153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_Titelfolie">
  <p:cSld name="3_Titelfolie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/>
        </p:nvSpPr>
        <p:spPr>
          <a:xfrm>
            <a:off x="6588224" y="152401"/>
            <a:ext cx="2347800" cy="6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</a:pPr>
            <a:r>
              <a:rPr b="1" i="0" lang="en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Pandonia network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</a:pPr>
            <a:r>
              <a:rPr b="1" i="0" lang="en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Project AR meeting ESRIN</a:t>
            </a:r>
            <a:endParaRPr b="1" i="0" sz="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</a:pPr>
            <a:r>
              <a:rPr b="1" i="0" lang="en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2017-1-25, Frascati, Italy</a:t>
            </a:r>
            <a:endParaRPr b="1" i="0" sz="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6785517" y="6381329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2" name="Shape 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" y="6091824"/>
            <a:ext cx="808294" cy="635775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Shape 33"/>
          <p:cNvSpPr/>
          <p:nvPr/>
        </p:nvSpPr>
        <p:spPr>
          <a:xfrm>
            <a:off x="0" y="6727600"/>
            <a:ext cx="9144000" cy="130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" name="Shape 36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" name="Shape 37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8" name="Shape 38"/>
          <p:cNvSpPr/>
          <p:nvPr/>
        </p:nvSpPr>
        <p:spPr>
          <a:xfrm>
            <a:off x="0" y="6727600"/>
            <a:ext cx="9144000" cy="130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/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1" name="Shape 41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" name="Shape 42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" name="Shape 43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" name="Shape 44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/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7" name="Shape 47"/>
          <p:cNvSpPr txBox="1"/>
          <p:nvPr>
            <p:ph idx="1" type="body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" name="Shape 48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" name="Shape 49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" name="Shape 50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3" name="Shape 53"/>
          <p:cNvSpPr txBox="1"/>
          <p:nvPr>
            <p:ph idx="1" type="body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Shape 54"/>
          <p:cNvSpPr txBox="1"/>
          <p:nvPr>
            <p:ph idx="2" type="body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Shape 55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" name="Shape 56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Shape 57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0" name="Shape 60"/>
          <p:cNvSpPr txBox="1"/>
          <p:nvPr>
            <p:ph idx="1" type="body"/>
          </p:nvPr>
        </p:nvSpPr>
        <p:spPr>
          <a:xfrm>
            <a:off x="457200" y="1535113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Shape 61"/>
          <p:cNvSpPr txBox="1"/>
          <p:nvPr>
            <p:ph idx="2" type="body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302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302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302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" name="Shape 62"/>
          <p:cNvSpPr txBox="1"/>
          <p:nvPr>
            <p:ph idx="3" type="body"/>
          </p:nvPr>
        </p:nvSpPr>
        <p:spPr>
          <a:xfrm>
            <a:off x="4645025" y="1535113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" name="Shape 63"/>
          <p:cNvSpPr txBox="1"/>
          <p:nvPr>
            <p:ph idx="4" type="body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302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302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302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Shape 64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Shape 65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Shape 66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9" name="Shape 69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" name="Shape 70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Shape 71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3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DFE9FB"/>
            </a:gs>
            <a:gs pos="100000">
              <a:srgbClr val="6E9BE7"/>
            </a:gs>
          </a:gsLst>
          <a:lin ang="5400012" scaled="0"/>
        </a:gra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Shape 11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Shape 12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Shape 13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Shape 14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gradFill>
          <a:gsLst>
            <a:gs pos="0">
              <a:srgbClr val="DFE9FB"/>
            </a:gs>
            <a:gs pos="100000">
              <a:srgbClr val="6E9BE7"/>
            </a:gs>
          </a:gsLst>
          <a:lin ang="5400012" scaled="0"/>
        </a:gra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0" name="Shape 100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●"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1" name="Shape 10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74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0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png"/><Relationship Id="rId4" Type="http://schemas.openxmlformats.org/officeDocument/2006/relationships/image" Target="../media/image7.png"/><Relationship Id="rId9" Type="http://schemas.openxmlformats.org/officeDocument/2006/relationships/image" Target="../media/image21.png"/><Relationship Id="rId5" Type="http://schemas.openxmlformats.org/officeDocument/2006/relationships/image" Target="../media/image10.png"/><Relationship Id="rId6" Type="http://schemas.openxmlformats.org/officeDocument/2006/relationships/image" Target="../media/image16.png"/><Relationship Id="rId7" Type="http://schemas.openxmlformats.org/officeDocument/2006/relationships/image" Target="../media/image12.jpg"/><Relationship Id="rId8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6.png"/><Relationship Id="rId6" Type="http://schemas.openxmlformats.org/officeDocument/2006/relationships/image" Target="../media/image3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doi.org/10.5194/amt-2018-57" TargetMode="External"/><Relationship Id="rId4" Type="http://schemas.openxmlformats.org/officeDocument/2006/relationships/hyperlink" Target="https://doi.org/10.5194/amt-2018-56" TargetMode="External"/><Relationship Id="rId5" Type="http://schemas.openxmlformats.org/officeDocument/2006/relationships/hyperlink" Target="https://doi.org/10.1002/2017JD028262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9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1.png"/><Relationship Id="rId4" Type="http://schemas.openxmlformats.org/officeDocument/2006/relationships/image" Target="../media/image3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3.png"/><Relationship Id="rId4" Type="http://schemas.openxmlformats.org/officeDocument/2006/relationships/image" Target="../media/image31.png"/><Relationship Id="rId5" Type="http://schemas.openxmlformats.org/officeDocument/2006/relationships/image" Target="../media/image3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0.png"/><Relationship Id="rId4" Type="http://schemas.openxmlformats.org/officeDocument/2006/relationships/image" Target="../media/image32.png"/><Relationship Id="rId5" Type="http://schemas.openxmlformats.org/officeDocument/2006/relationships/image" Target="../media/image25.jpg"/><Relationship Id="rId6" Type="http://schemas.openxmlformats.org/officeDocument/2006/relationships/image" Target="../media/image28.jpg"/><Relationship Id="rId7" Type="http://schemas.openxmlformats.org/officeDocument/2006/relationships/image" Target="../media/image34.png"/><Relationship Id="rId8" Type="http://schemas.openxmlformats.org/officeDocument/2006/relationships/image" Target="../media/image40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5.png"/><Relationship Id="rId4" Type="http://schemas.openxmlformats.org/officeDocument/2006/relationships/image" Target="../media/image4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9.png"/><Relationship Id="rId4" Type="http://schemas.openxmlformats.org/officeDocument/2006/relationships/image" Target="../media/image4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Relationship Id="rId3" Type="http://schemas.openxmlformats.org/officeDocument/2006/relationships/hyperlink" Target="mailto:robert.j.swap@nasa.gov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png"/><Relationship Id="rId4" Type="http://schemas.openxmlformats.org/officeDocument/2006/relationships/image" Target="../media/image8.png"/><Relationship Id="rId5" Type="http://schemas.openxmlformats.org/officeDocument/2006/relationships/image" Target="../media/image17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Relationship Id="rId4" Type="http://schemas.openxmlformats.org/officeDocument/2006/relationships/image" Target="../media/image50.png"/><Relationship Id="rId5" Type="http://schemas.openxmlformats.org/officeDocument/2006/relationships/image" Target="../media/image35.jpg"/><Relationship Id="rId6" Type="http://schemas.openxmlformats.org/officeDocument/2006/relationships/image" Target="../media/image3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jpg"/><Relationship Id="rId4" Type="http://schemas.openxmlformats.org/officeDocument/2006/relationships/image" Target="../media/image13.png"/><Relationship Id="rId5" Type="http://schemas.openxmlformats.org/officeDocument/2006/relationships/image" Target="../media/image1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/>
          <p:nvPr>
            <p:ph type="title"/>
          </p:nvPr>
        </p:nvSpPr>
        <p:spPr>
          <a:xfrm>
            <a:off x="0" y="1283800"/>
            <a:ext cx="9144000" cy="8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" sz="3200">
                <a:latin typeface="Arial"/>
                <a:ea typeface="Arial"/>
                <a:cs typeface="Arial"/>
                <a:sym typeface="Arial"/>
              </a:rPr>
              <a:t>Pandora Progress in Satellite Ground Validation: </a:t>
            </a:r>
            <a:r>
              <a:rPr lang="en" sz="2800">
                <a:latin typeface="Arial"/>
                <a:ea typeface="Arial"/>
                <a:cs typeface="Arial"/>
                <a:sym typeface="Arial"/>
              </a:rPr>
              <a:t>From Experimental Prototype to Global Network</a:t>
            </a:r>
            <a:endParaRPr sz="2800"/>
          </a:p>
        </p:txBody>
      </p:sp>
      <p:sp>
        <p:nvSpPr>
          <p:cNvPr id="161" name="Shape 161"/>
          <p:cNvSpPr txBox="1"/>
          <p:nvPr>
            <p:ph idx="1" type="body"/>
          </p:nvPr>
        </p:nvSpPr>
        <p:spPr>
          <a:xfrm>
            <a:off x="311700" y="2679627"/>
            <a:ext cx="8520600" cy="329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" sz="2000"/>
              <a:t>A Presentation to the Sixth TEMPO Science Team Meeting</a:t>
            </a:r>
            <a:endParaRPr sz="20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" sz="2000"/>
              <a:t>June 6-7, 2018, UCAR Center Green Campus, Boulder CO</a:t>
            </a:r>
            <a:endParaRPr sz="2000"/>
          </a:p>
          <a:p>
            <a:pPr indent="-342900" lvl="0" marL="342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/>
          </a:p>
          <a:p>
            <a:pPr indent="-342900" lvl="0" marL="342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/>
          </a:p>
          <a:p>
            <a:pPr indent="-342900" lvl="0" marL="342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R. Swap</a:t>
            </a:r>
            <a:r>
              <a:rPr b="0" baseline="30000" i="0" lang="en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b="0" i="0" lang="en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1800"/>
          </a:p>
          <a:p>
            <a:pPr indent="-342900" lvl="0" marL="342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" sz="1800"/>
              <a:t>N. Abuhassan</a:t>
            </a:r>
            <a:r>
              <a:rPr baseline="30000" lang="en" sz="1800"/>
              <a:t>2</a:t>
            </a:r>
            <a:r>
              <a:rPr lang="en" sz="1800"/>
              <a:t>, </a:t>
            </a:r>
            <a:r>
              <a:rPr lang="en" sz="1800"/>
              <a:t>A. Cede</a:t>
            </a:r>
            <a:r>
              <a:rPr baseline="30000" lang="en" sz="1800"/>
              <a:t>3,4</a:t>
            </a:r>
            <a:r>
              <a:rPr lang="en" sz="1800"/>
              <a:t>, </a:t>
            </a:r>
            <a:r>
              <a:rPr b="0" i="0" lang="en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en" sz="1800"/>
              <a:t>. Tiefengraber</a:t>
            </a:r>
            <a:r>
              <a:rPr baseline="30000" lang="en" sz="1800"/>
              <a:t>3</a:t>
            </a:r>
            <a:r>
              <a:rPr lang="en" sz="1800"/>
              <a:t>, </a:t>
            </a:r>
            <a:r>
              <a:rPr b="0" i="0" lang="en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L. Shalaby</a:t>
            </a:r>
            <a:r>
              <a:rPr baseline="30000" lang="en" sz="1800"/>
              <a:t>2</a:t>
            </a:r>
            <a:r>
              <a:rPr b="0" i="0" lang="en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" sz="1800"/>
              <a:t>J. Robinson</a:t>
            </a:r>
            <a:r>
              <a:rPr baseline="30000" lang="en" sz="1800"/>
              <a:t>2</a:t>
            </a:r>
            <a:r>
              <a:rPr lang="en" sz="1800"/>
              <a:t>, </a:t>
            </a:r>
            <a:r>
              <a:rPr b="0" i="0" lang="en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D. San</a:t>
            </a:r>
            <a:r>
              <a:rPr lang="en" sz="1800"/>
              <a:t>tana</a:t>
            </a:r>
            <a:r>
              <a:rPr baseline="30000" lang="en" sz="1800"/>
              <a:t>3</a:t>
            </a:r>
            <a:r>
              <a:rPr lang="en" sz="1800"/>
              <a:t>, </a:t>
            </a:r>
            <a:r>
              <a:rPr b="0" i="0" lang="en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M. M</a:t>
            </a:r>
            <a:r>
              <a:rPr lang="en" sz="1800"/>
              <a:t>ue</a:t>
            </a:r>
            <a:r>
              <a:rPr b="0" i="0" lang="en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ller</a:t>
            </a:r>
            <a:r>
              <a:rPr baseline="30000" lang="en" sz="1800"/>
              <a:t>3</a:t>
            </a:r>
            <a:r>
              <a:rPr b="0" i="0" lang="en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 C. </a:t>
            </a:r>
            <a:r>
              <a:rPr lang="en" sz="1800"/>
              <a:t>Posch</a:t>
            </a:r>
            <a:r>
              <a:rPr baseline="30000" lang="en" sz="1800"/>
              <a:t>3</a:t>
            </a:r>
            <a:r>
              <a:rPr lang="en" sz="1800"/>
              <a:t>, A. Kreuter</a:t>
            </a:r>
            <a:r>
              <a:rPr baseline="30000" lang="en" sz="1800"/>
              <a:t>3</a:t>
            </a:r>
            <a:r>
              <a:rPr lang="en" sz="1800"/>
              <a:t>, </a:t>
            </a:r>
            <a:r>
              <a:rPr b="0" i="0" lang="en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M. Grunberg</a:t>
            </a:r>
            <a:r>
              <a:rPr baseline="30000" lang="en" sz="1800"/>
              <a:t>5</a:t>
            </a:r>
            <a:r>
              <a:rPr b="0" i="0" lang="en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A. Dimov</a:t>
            </a:r>
            <a:r>
              <a:rPr baseline="30000" lang="en" sz="1800"/>
              <a:t>6</a:t>
            </a:r>
            <a:r>
              <a:rPr b="0" i="0" lang="en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J. Herman</a:t>
            </a:r>
            <a:r>
              <a:rPr baseline="30000" lang="en" sz="1800"/>
              <a:t>2</a:t>
            </a:r>
            <a:r>
              <a:rPr lang="en" sz="1800"/>
              <a:t>,</a:t>
            </a:r>
            <a:r>
              <a:rPr b="0" i="0" lang="en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E. Spinei</a:t>
            </a:r>
            <a:r>
              <a:rPr baseline="30000" lang="en" sz="1800"/>
              <a:t>7 </a:t>
            </a:r>
            <a:r>
              <a:rPr lang="en" sz="1800"/>
              <a:t>and M. Tzortziou</a:t>
            </a:r>
            <a:r>
              <a:rPr baseline="30000" lang="en" sz="1800"/>
              <a:t>8</a:t>
            </a:r>
            <a:endParaRPr sz="1050">
              <a:solidFill>
                <a:srgbClr val="0F0F0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baseline="30000" i="0" lang="en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b="0" i="0" lang="en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NASA GSFC (614</a:t>
            </a:r>
            <a:r>
              <a:rPr lang="en" sz="1600"/>
              <a:t>)</a:t>
            </a:r>
            <a:r>
              <a:rPr b="0" i="0" lang="en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; </a:t>
            </a:r>
            <a:r>
              <a:rPr baseline="30000" lang="en" sz="1600"/>
              <a:t>2</a:t>
            </a:r>
            <a:r>
              <a:rPr lang="en" sz="1600"/>
              <a:t>JCET; </a:t>
            </a:r>
            <a:r>
              <a:rPr baseline="30000" lang="en" sz="1600"/>
              <a:t>3</a:t>
            </a:r>
            <a:r>
              <a:rPr lang="en" sz="1600"/>
              <a:t>Luftblick; </a:t>
            </a:r>
            <a:r>
              <a:rPr baseline="30000" lang="en" sz="1600"/>
              <a:t>4</a:t>
            </a:r>
            <a:r>
              <a:rPr lang="en" sz="1600"/>
              <a:t>GESTAR;  </a:t>
            </a:r>
            <a:r>
              <a:rPr baseline="30000" lang="en" sz="1600"/>
              <a:t>5</a:t>
            </a:r>
            <a:r>
              <a:rPr lang="en" sz="1600"/>
              <a:t>ESSIC;</a:t>
            </a:r>
            <a:r>
              <a:rPr b="0" i="0" lang="en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aseline="30000" lang="en" sz="1600"/>
              <a:t>6</a:t>
            </a:r>
            <a:r>
              <a:rPr b="0" i="0" lang="en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SSAI</a:t>
            </a:r>
            <a:r>
              <a:rPr lang="en" sz="1600"/>
              <a:t>; </a:t>
            </a:r>
            <a:r>
              <a:rPr baseline="30000" lang="en" sz="1600"/>
              <a:t>7</a:t>
            </a:r>
            <a:r>
              <a:rPr b="0" i="0" lang="en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Virginia</a:t>
            </a:r>
            <a:r>
              <a:rPr b="0" baseline="30000" i="0" lang="en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Tech, </a:t>
            </a:r>
            <a:r>
              <a:rPr b="0" baseline="30000" i="0" lang="en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r>
              <a:rPr b="0" i="0" lang="en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CCNY </a:t>
            </a:r>
            <a:endParaRPr/>
          </a:p>
          <a:p>
            <a:pPr indent="-342900" lvl="0" marL="342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 txBox="1"/>
          <p:nvPr>
            <p:ph type="title"/>
          </p:nvPr>
        </p:nvSpPr>
        <p:spPr>
          <a:xfrm>
            <a:off x="159300" y="598000"/>
            <a:ext cx="8720700" cy="8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 sz="3600"/>
              <a:t>The</a:t>
            </a:r>
            <a:r>
              <a:rPr b="0" i="0" lang="en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Pandonia Global Network (</a:t>
            </a:r>
            <a:r>
              <a:rPr lang="en" sz="3600"/>
              <a:t>PGN)</a:t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Shape 260"/>
          <p:cNvSpPr txBox="1"/>
          <p:nvPr>
            <p:ph idx="1" type="body"/>
          </p:nvPr>
        </p:nvSpPr>
        <p:spPr>
          <a:xfrm>
            <a:off x="2355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"/>
              <a:t>Ground-based network - a joint NASA/ESA collaborative effort modeled in the spirit of other networks (e.g. AERONET)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"/>
              <a:t>From 2017 onwards, focus primarily on operationalization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-3429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"/>
              <a:t>Objective: </a:t>
            </a:r>
            <a:r>
              <a:rPr b="0" i="0" lang="en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expand</a:t>
            </a:r>
            <a:r>
              <a:rPr lang="en"/>
              <a:t> and </a:t>
            </a:r>
            <a:r>
              <a:rPr b="0" i="0" lang="en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coordinate a global network of standardized, calibrated instruments and systematically process and disseminate the data to the greater global community i</a:t>
            </a:r>
            <a:r>
              <a:rPr lang="en"/>
              <a:t>n support of in-situ and remotely sensed air quality monitoring </a:t>
            </a:r>
            <a:endParaRPr/>
          </a:p>
        </p:txBody>
      </p:sp>
      <p:grpSp>
        <p:nvGrpSpPr>
          <p:cNvPr id="261" name="Shape 261"/>
          <p:cNvGrpSpPr/>
          <p:nvPr/>
        </p:nvGrpSpPr>
        <p:grpSpPr>
          <a:xfrm>
            <a:off x="1925424" y="5456266"/>
            <a:ext cx="5293152" cy="940348"/>
            <a:chOff x="1128451" y="5151500"/>
            <a:chExt cx="5016730" cy="834900"/>
          </a:xfrm>
        </p:grpSpPr>
        <p:pic>
          <p:nvPicPr>
            <p:cNvPr id="262" name="Shape 26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998820" y="5198321"/>
              <a:ext cx="3146361" cy="7412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3" name="Shape 26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128451" y="5151500"/>
              <a:ext cx="1685634" cy="8349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 txBox="1"/>
          <p:nvPr>
            <p:ph type="title"/>
          </p:nvPr>
        </p:nvSpPr>
        <p:spPr>
          <a:xfrm>
            <a:off x="311700" y="293200"/>
            <a:ext cx="8520600" cy="8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0" i="0" lang="en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Why is it important?</a:t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9" name="Shape 2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300" y="2308050"/>
            <a:ext cx="3133225" cy="2970475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Shape 270"/>
          <p:cNvSpPr txBox="1"/>
          <p:nvPr/>
        </p:nvSpPr>
        <p:spPr>
          <a:xfrm>
            <a:off x="0" y="1186575"/>
            <a:ext cx="9144000" cy="11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Support of ESD Science and Satellite Validation/Verification</a:t>
            </a:r>
            <a:endParaRPr sz="2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grpSp>
        <p:nvGrpSpPr>
          <p:cNvPr id="271" name="Shape 271"/>
          <p:cNvGrpSpPr/>
          <p:nvPr/>
        </p:nvGrpSpPr>
        <p:grpSpPr>
          <a:xfrm>
            <a:off x="4026866" y="1725624"/>
            <a:ext cx="4691745" cy="4967201"/>
            <a:chOff x="4331666" y="1725624"/>
            <a:chExt cx="4691745" cy="4967201"/>
          </a:xfrm>
        </p:grpSpPr>
        <p:pic>
          <p:nvPicPr>
            <p:cNvPr id="272" name="Shape 27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834600" y="1725624"/>
              <a:ext cx="2120683" cy="1348133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73" name="Shape 273"/>
            <p:cNvGrpSpPr/>
            <p:nvPr/>
          </p:nvGrpSpPr>
          <p:grpSpPr>
            <a:xfrm>
              <a:off x="4331666" y="3150413"/>
              <a:ext cx="4691745" cy="3542413"/>
              <a:chOff x="4482316" y="3296338"/>
              <a:chExt cx="4691745" cy="3542413"/>
            </a:xfrm>
          </p:grpSpPr>
          <p:pic>
            <p:nvPicPr>
              <p:cNvPr id="274" name="Shape 274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6723644" y="5455466"/>
                <a:ext cx="2450417" cy="138328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5" name="Shape 275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4482316" y="3922450"/>
                <a:ext cx="3300849" cy="86272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6" name="Shape 276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7789607" y="4423634"/>
                <a:ext cx="1296137" cy="97210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7" name="Shape 277"/>
              <p:cNvPicPr preferRelativeResize="0"/>
              <p:nvPr/>
            </p:nvPicPr>
            <p:blipFill rotWithShape="1">
              <a:blip r:embed="rId8">
                <a:alphaModFix/>
              </a:blip>
              <a:srcRect b="0" l="0" r="0" t="0"/>
              <a:stretch/>
            </p:blipFill>
            <p:spPr>
              <a:xfrm>
                <a:off x="5297869" y="4864669"/>
                <a:ext cx="2313556" cy="43511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8" name="Shape 278"/>
              <p:cNvPicPr preferRelativeResize="0"/>
              <p:nvPr/>
            </p:nvPicPr>
            <p:blipFill rotWithShape="1">
              <a:blip r:embed="rId9">
                <a:alphaModFix/>
              </a:blip>
              <a:srcRect b="0" l="5600" r="-5599" t="0"/>
              <a:stretch/>
            </p:blipFill>
            <p:spPr>
              <a:xfrm>
                <a:off x="7794514" y="3296338"/>
                <a:ext cx="1360285" cy="10737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79" name="Shape 279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5039171" y="2265275"/>
              <a:ext cx="1566825" cy="149450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5" name="Shape 285"/>
          <p:cNvGraphicFramePr/>
          <p:nvPr/>
        </p:nvGraphicFramePr>
        <p:xfrm>
          <a:off x="105900" y="5185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{C154C1D0-3D92-40DE-A8B4-B213EF99B049}</a:tableStyleId>
              </a:tblPr>
              <a:tblGrid>
                <a:gridCol w="1687900"/>
                <a:gridCol w="1303725"/>
                <a:gridCol w="948000"/>
                <a:gridCol w="1801775"/>
                <a:gridCol w="2475250"/>
                <a:gridCol w="715550"/>
              </a:tblGrid>
              <a:tr h="6347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</a:rPr>
                        <a:t>Mission</a:t>
                      </a:r>
                      <a:endParaRPr b="1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376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</a:rPr>
                        <a:t>Agency</a:t>
                      </a:r>
                      <a:endParaRPr b="1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376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</a:rPr>
                        <a:t>Launch</a:t>
                      </a:r>
                      <a:endParaRPr b="1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376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</a:rPr>
                        <a:t>Instrument(s)</a:t>
                      </a:r>
                      <a:endParaRPr b="1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376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</a:rPr>
                        <a:t>Synergistic Pandora Observations</a:t>
                      </a:r>
                      <a:endParaRPr b="1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376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</a:rPr>
                        <a:t>Orbit</a:t>
                      </a:r>
                      <a:endParaRPr b="1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3763"/>
                    </a:solidFill>
                  </a:tcPr>
                </a:tc>
              </a:tr>
              <a:tr h="3836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FFFFFF"/>
                          </a:solidFill>
                        </a:rPr>
                        <a:t>AURA</a:t>
                      </a:r>
                      <a:endParaRPr b="1" sz="12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NASA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2004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OMI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O3, NO2, SO2, HCHO, BrO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LEO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</a:tr>
              <a:tr h="3836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FFFFFF"/>
                          </a:solidFill>
                        </a:rPr>
                        <a:t>MetOp-A</a:t>
                      </a:r>
                      <a:endParaRPr b="1" sz="12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EUMETSAT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2006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GOME-2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O3, NO2, SO2, HCHO, BrO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LEO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</a:tr>
              <a:tr h="3836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FFFFFF"/>
                          </a:solidFill>
                        </a:rPr>
                        <a:t>S-NPP</a:t>
                      </a:r>
                      <a:endParaRPr b="1" sz="12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NASA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2011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OMPS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O3, SO2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LEO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</a:tr>
              <a:tr h="3836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FFFFFF"/>
                          </a:solidFill>
                        </a:rPr>
                        <a:t>MetOp-B</a:t>
                      </a:r>
                      <a:endParaRPr b="1" sz="12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EUMETSAT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2012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GOME-2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</a:rPr>
                        <a:t>O3, NO2, SO2, HCHO, BrO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</a:rPr>
                        <a:t>LEO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</a:tr>
              <a:tr h="3836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FFFFFF"/>
                          </a:solidFill>
                        </a:rPr>
                        <a:t>DSCOVR</a:t>
                      </a:r>
                      <a:endParaRPr b="1" sz="12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NASA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2015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EPIC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O3, SO2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L1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</a:tr>
              <a:tr h="3836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FFFFFF"/>
                          </a:solidFill>
                        </a:rPr>
                        <a:t>Sentinel 3A</a:t>
                      </a:r>
                      <a:endParaRPr b="1" sz="12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EUMETSAT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2016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MWR, OLCIS, LSTR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H2O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LEO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</a:tr>
              <a:tr h="3836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FFFFFF"/>
                          </a:solidFill>
                        </a:rPr>
                        <a:t>Sentinel 5P</a:t>
                      </a:r>
                      <a:endParaRPr b="1" sz="12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ESA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2017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TROPOMI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O3, NO2, SO2, HCHO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LEO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</a:tr>
              <a:tr h="3409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Sentinel 3B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EUMETSAT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2018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MWR, OLCIS, LSTR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H2O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LEO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</a:tr>
              <a:tr h="3836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GaoFen-5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CSA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2018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EMI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O3, NO2, SO2, HCHO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LEO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</a:tr>
              <a:tr h="3353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GEO-KOMPSAT 2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KMA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2019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GEMS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O3, NO2, SO2, HCHO, CHOCHO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GEO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</a:tr>
              <a:tr h="3836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TEMPO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NASA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2019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TEMPO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</a:rPr>
                        <a:t>O3, NO2, SO2, HCHO, CHOCHO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</a:rPr>
                        <a:t>GEO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</a:tr>
              <a:tr h="3836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Sentinel 4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EUMETSAT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2021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UVN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</a:rPr>
                        <a:t>O3, NO2, SO2, HCHO</a:t>
                      </a:r>
                      <a:endParaRPr b="1" sz="12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GEO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</a:tr>
              <a:tr h="3836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Senintel 5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EUMETSAT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2021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UVNS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</a:rPr>
                        <a:t>O3, NO2, SO2, HCHO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LEO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</a:tr>
              <a:tr h="3836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MAIA 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NASA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TBD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MAIA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SO2, NO2 (aerosol precursors)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LEO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286" name="Shape 286"/>
          <p:cNvSpPr txBox="1"/>
          <p:nvPr/>
        </p:nvSpPr>
        <p:spPr>
          <a:xfrm>
            <a:off x="105900" y="-13550"/>
            <a:ext cx="8932200" cy="68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Current and Future AQ/AC Satellite Missions</a:t>
            </a:r>
            <a:endParaRPr sz="3000"/>
          </a:p>
        </p:txBody>
      </p:sp>
      <p:sp>
        <p:nvSpPr>
          <p:cNvPr id="287" name="Shape 287"/>
          <p:cNvSpPr/>
          <p:nvPr/>
        </p:nvSpPr>
        <p:spPr>
          <a:xfrm>
            <a:off x="0" y="6717075"/>
            <a:ext cx="9144000" cy="1407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Shape 2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94699" y="1360278"/>
            <a:ext cx="1778513" cy="940348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Shape 294"/>
          <p:cNvSpPr/>
          <p:nvPr/>
        </p:nvSpPr>
        <p:spPr>
          <a:xfrm>
            <a:off x="6527000" y="2192900"/>
            <a:ext cx="2220000" cy="456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Shape 295"/>
          <p:cNvSpPr txBox="1"/>
          <p:nvPr>
            <p:ph idx="1" type="body"/>
          </p:nvPr>
        </p:nvSpPr>
        <p:spPr>
          <a:xfrm>
            <a:off x="5994550" y="2057400"/>
            <a:ext cx="3178800" cy="334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4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000000"/>
                </a:solidFill>
              </a:rPr>
              <a:t>ESA Pandonia</a:t>
            </a:r>
            <a:endParaRPr b="1" sz="24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u="sng">
                <a:solidFill>
                  <a:srgbClr val="000000"/>
                </a:solidFill>
              </a:rPr>
              <a:t>Responsibilities:</a:t>
            </a:r>
            <a:endParaRPr sz="2000" u="sng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64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</a:rPr>
              <a:t>Software Development</a:t>
            </a:r>
            <a:endParaRPr sz="20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64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</a:rPr>
              <a:t>Calibration</a:t>
            </a:r>
            <a:endParaRPr sz="20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64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</a:rPr>
              <a:t>Network Operations</a:t>
            </a:r>
            <a:endParaRPr sz="20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640"/>
              </a:spcBef>
              <a:spcAft>
                <a:spcPts val="0"/>
              </a:spcAft>
              <a:buNone/>
            </a:pPr>
            <a:r>
              <a:rPr lang="en" sz="2000"/>
              <a:t>Central Processing</a:t>
            </a:r>
            <a:endParaRPr sz="2000"/>
          </a:p>
          <a:p>
            <a:pPr indent="0" lvl="0" marL="0" rt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/>
              <a:t>Data Serving</a:t>
            </a:r>
            <a:endParaRPr sz="2000"/>
          </a:p>
          <a:p>
            <a:pPr indent="0" lvl="0" marL="0" rtl="0" algn="ctr">
              <a:spcBef>
                <a:spcPts val="64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</a:rPr>
              <a:t>Managed by: Luftblick</a:t>
            </a:r>
            <a:endParaRPr sz="20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</a:endParaRPr>
          </a:p>
        </p:txBody>
      </p:sp>
      <p:pic>
        <p:nvPicPr>
          <p:cNvPr id="296" name="Shape 2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7150" y="1385100"/>
            <a:ext cx="951600" cy="748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Shape 297"/>
          <p:cNvSpPr/>
          <p:nvPr/>
        </p:nvSpPr>
        <p:spPr>
          <a:xfrm>
            <a:off x="431000" y="2192900"/>
            <a:ext cx="2091600" cy="456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Shape 298"/>
          <p:cNvSpPr txBox="1"/>
          <p:nvPr>
            <p:ph idx="1" type="body"/>
          </p:nvPr>
        </p:nvSpPr>
        <p:spPr>
          <a:xfrm>
            <a:off x="0" y="2057400"/>
            <a:ext cx="2968200" cy="342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4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000000"/>
                </a:solidFill>
              </a:rPr>
              <a:t>NASA Pandora</a:t>
            </a:r>
            <a:r>
              <a:rPr lang="en" sz="2400">
                <a:solidFill>
                  <a:srgbClr val="000000"/>
                </a:solidFill>
              </a:rPr>
              <a:t> </a:t>
            </a:r>
            <a:endParaRPr sz="24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640"/>
              </a:spcBef>
              <a:spcAft>
                <a:spcPts val="0"/>
              </a:spcAft>
              <a:buNone/>
            </a:pPr>
            <a:r>
              <a:rPr lang="en" sz="2000" u="sng">
                <a:solidFill>
                  <a:srgbClr val="000000"/>
                </a:solidFill>
              </a:rPr>
              <a:t>Responsibilities:</a:t>
            </a:r>
            <a:endParaRPr sz="2000" u="sng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64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</a:rPr>
              <a:t>NASA Instrument Builds</a:t>
            </a:r>
            <a:endParaRPr sz="20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64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</a:rPr>
              <a:t>Calibration/deployment</a:t>
            </a:r>
            <a:endParaRPr sz="20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64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</a:rPr>
              <a:t>Maintenance</a:t>
            </a:r>
            <a:endParaRPr sz="20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64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</a:rPr>
              <a:t>Network Operations</a:t>
            </a:r>
            <a:endParaRPr sz="20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64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</a:rPr>
              <a:t>Data Mirroring</a:t>
            </a:r>
            <a:endParaRPr sz="20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64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</a:rPr>
              <a:t>Managed by: NASA GSFC</a:t>
            </a:r>
            <a:endParaRPr sz="2000">
              <a:solidFill>
                <a:srgbClr val="000000"/>
              </a:solidFill>
            </a:endParaRPr>
          </a:p>
        </p:txBody>
      </p:sp>
      <p:sp>
        <p:nvSpPr>
          <p:cNvPr id="299" name="Shape 299"/>
          <p:cNvSpPr txBox="1"/>
          <p:nvPr>
            <p:ph type="title"/>
          </p:nvPr>
        </p:nvSpPr>
        <p:spPr>
          <a:xfrm>
            <a:off x="1367625" y="119600"/>
            <a:ext cx="6422700" cy="1084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Pandonia Global Network (PGN)</a:t>
            </a:r>
            <a:endParaRPr sz="3600"/>
          </a:p>
        </p:txBody>
      </p:sp>
      <p:sp>
        <p:nvSpPr>
          <p:cNvPr id="300" name="Shape 300"/>
          <p:cNvSpPr txBox="1"/>
          <p:nvPr>
            <p:ph idx="1" type="body"/>
          </p:nvPr>
        </p:nvSpPr>
        <p:spPr>
          <a:xfrm>
            <a:off x="3026357" y="1676400"/>
            <a:ext cx="3044400" cy="334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40"/>
              </a:spcBef>
              <a:spcAft>
                <a:spcPts val="0"/>
              </a:spcAft>
              <a:buNone/>
            </a:pPr>
            <a:r>
              <a:rPr lang="en" sz="2400" u="sng"/>
              <a:t>Shared Responsibilities</a:t>
            </a:r>
            <a:endParaRPr sz="2400" u="sng"/>
          </a:p>
          <a:p>
            <a:pPr indent="0" lvl="0" marL="0" rtl="0" algn="ctr">
              <a:spcBef>
                <a:spcPts val="640"/>
              </a:spcBef>
              <a:spcAft>
                <a:spcPts val="0"/>
              </a:spcAft>
              <a:buNone/>
            </a:pPr>
            <a:r>
              <a:rPr lang="en" sz="2200"/>
              <a:t>Network Operations</a:t>
            </a:r>
            <a:endParaRPr sz="2200"/>
          </a:p>
          <a:p>
            <a:pPr indent="0" lvl="0" marL="0" rtl="0" algn="ctr">
              <a:spcBef>
                <a:spcPts val="640"/>
              </a:spcBef>
              <a:spcAft>
                <a:spcPts val="0"/>
              </a:spcAft>
              <a:buNone/>
            </a:pPr>
            <a:r>
              <a:rPr lang="en" sz="2200"/>
              <a:t>Calibration, QA/QC</a:t>
            </a:r>
            <a:endParaRPr sz="2200"/>
          </a:p>
          <a:p>
            <a:pPr indent="0" lvl="0" marL="0" rtl="0" algn="ctr">
              <a:spcBef>
                <a:spcPts val="640"/>
              </a:spcBef>
              <a:spcAft>
                <a:spcPts val="0"/>
              </a:spcAft>
              <a:buNone/>
            </a:pPr>
            <a:r>
              <a:rPr lang="en" sz="2200"/>
              <a:t>Training of Local Operators</a:t>
            </a:r>
            <a:endParaRPr sz="2200"/>
          </a:p>
          <a:p>
            <a:pPr indent="0" lvl="0" marL="0" rtl="0" algn="ctr">
              <a:spcBef>
                <a:spcPts val="640"/>
              </a:spcBef>
              <a:spcAft>
                <a:spcPts val="0"/>
              </a:spcAft>
              <a:buNone/>
            </a:pPr>
            <a:r>
              <a:rPr lang="en" sz="2200"/>
              <a:t>Field Campaigns</a:t>
            </a:r>
            <a:endParaRPr sz="2200"/>
          </a:p>
          <a:p>
            <a:pPr indent="0" lvl="0" marL="0" rtl="0" algn="ctr">
              <a:spcBef>
                <a:spcPts val="640"/>
              </a:spcBef>
              <a:spcAft>
                <a:spcPts val="0"/>
              </a:spcAft>
              <a:buNone/>
            </a:pPr>
            <a:r>
              <a:rPr lang="en" sz="2200"/>
              <a:t>Science</a:t>
            </a:r>
            <a:endParaRPr sz="2200"/>
          </a:p>
        </p:txBody>
      </p:sp>
      <p:cxnSp>
        <p:nvCxnSpPr>
          <p:cNvPr id="301" name="Shape 301"/>
          <p:cNvCxnSpPr/>
          <p:nvPr/>
        </p:nvCxnSpPr>
        <p:spPr>
          <a:xfrm>
            <a:off x="1521150" y="2700575"/>
            <a:ext cx="0" cy="5181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02" name="Shape 302"/>
          <p:cNvCxnSpPr/>
          <p:nvPr/>
        </p:nvCxnSpPr>
        <p:spPr>
          <a:xfrm>
            <a:off x="7574925" y="2700575"/>
            <a:ext cx="5400" cy="5355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03" name="Shape 303"/>
          <p:cNvCxnSpPr/>
          <p:nvPr/>
        </p:nvCxnSpPr>
        <p:spPr>
          <a:xfrm flipH="1" rot="10800000">
            <a:off x="2624050" y="2155100"/>
            <a:ext cx="469200" cy="1140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04" name="Shape 304"/>
          <p:cNvCxnSpPr/>
          <p:nvPr/>
        </p:nvCxnSpPr>
        <p:spPr>
          <a:xfrm rot="10800000">
            <a:off x="4575975" y="1280050"/>
            <a:ext cx="6000" cy="5451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05" name="Shape 305"/>
          <p:cNvCxnSpPr/>
          <p:nvPr/>
        </p:nvCxnSpPr>
        <p:spPr>
          <a:xfrm rot="10800000">
            <a:off x="6026675" y="2133575"/>
            <a:ext cx="450900" cy="1482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306" name="Shape 30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53700" y="5850025"/>
            <a:ext cx="2807100" cy="7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Shape 307"/>
          <p:cNvPicPr preferRelativeResize="0"/>
          <p:nvPr/>
        </p:nvPicPr>
        <p:blipFill rotWithShape="1">
          <a:blip r:embed="rId6">
            <a:alphaModFix/>
          </a:blip>
          <a:srcRect b="6611" l="0" r="0" t="0"/>
          <a:stretch/>
        </p:blipFill>
        <p:spPr>
          <a:xfrm>
            <a:off x="6150" y="5774900"/>
            <a:ext cx="3103475" cy="940350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Shape 308"/>
          <p:cNvSpPr txBox="1"/>
          <p:nvPr/>
        </p:nvSpPr>
        <p:spPr>
          <a:xfrm>
            <a:off x="1521175" y="342275"/>
            <a:ext cx="6059100" cy="7059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 txBox="1"/>
          <p:nvPr>
            <p:ph type="title"/>
          </p:nvPr>
        </p:nvSpPr>
        <p:spPr>
          <a:xfrm>
            <a:off x="311700" y="826600"/>
            <a:ext cx="8520600" cy="8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 sz="3200"/>
              <a:t>NASA/ESA/PGN </a:t>
            </a:r>
            <a:r>
              <a:rPr b="0" i="0" lang="en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Accomplishments </a:t>
            </a:r>
            <a:r>
              <a:rPr lang="en" sz="3200"/>
              <a:t>for</a:t>
            </a:r>
            <a:r>
              <a:rPr b="0" i="0" lang="en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past year</a:t>
            </a:r>
            <a:endParaRPr sz="3200"/>
          </a:p>
        </p:txBody>
      </p:sp>
      <p:sp>
        <p:nvSpPr>
          <p:cNvPr id="314" name="Shape 314"/>
          <p:cNvSpPr txBox="1"/>
          <p:nvPr>
            <p:ph idx="1" type="body"/>
          </p:nvPr>
        </p:nvSpPr>
        <p:spPr>
          <a:xfrm>
            <a:off x="201300" y="1612825"/>
            <a:ext cx="8801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STANDARDIZATION and CONVERGENCE:</a:t>
            </a:r>
            <a:endParaRPr b="1" sz="2200"/>
          </a:p>
          <a:p>
            <a:pPr indent="-3683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" sz="2200"/>
              <a:t>Summer Intern Training by ESA-Pandonia for NASA GSFC (July ‘17)</a:t>
            </a:r>
            <a:endParaRPr sz="2200"/>
          </a:p>
          <a:p>
            <a:pPr indent="-3683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" sz="2200"/>
              <a:t>NASA/ESA</a:t>
            </a:r>
            <a:r>
              <a:rPr b="0" i="0" lang="en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200"/>
              <a:t>instrument deployment / </a:t>
            </a:r>
            <a:r>
              <a:rPr b="0" i="0" lang="en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local </a:t>
            </a:r>
            <a:r>
              <a:rPr lang="en" sz="2200"/>
              <a:t>operations training </a:t>
            </a:r>
            <a:r>
              <a:rPr b="0" i="0" lang="en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(Oct </a:t>
            </a:r>
            <a:r>
              <a:rPr lang="en" sz="2200"/>
              <a:t>‘</a:t>
            </a:r>
            <a:r>
              <a:rPr b="0" i="0" lang="en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17) </a:t>
            </a:r>
            <a:endParaRPr b="0" i="0" sz="2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" sz="2200"/>
              <a:t>Maturing remote monitoring/support of operations: </a:t>
            </a:r>
            <a:endParaRPr sz="2200"/>
          </a:p>
          <a:p>
            <a:pPr indent="-311150" lvl="1" marL="7429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–"/>
            </a:pPr>
            <a:r>
              <a:rPr lang="en" sz="2200"/>
              <a:t>instruments, local operators and scientists (Oct-Dec ‘17)</a:t>
            </a:r>
            <a:br>
              <a:rPr lang="en" sz="2200"/>
            </a:br>
            <a:endParaRPr sz="2200"/>
          </a:p>
          <a:p>
            <a:pPr indent="-3683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" sz="2200"/>
              <a:t>Week-long ESA/NASA PGN Workshop</a:t>
            </a:r>
            <a:r>
              <a:rPr b="0" i="0" lang="en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focus on manual development / harmo</a:t>
            </a:r>
            <a:r>
              <a:rPr lang="en" sz="2200"/>
              <a:t>nization of </a:t>
            </a:r>
            <a:r>
              <a:rPr b="0" i="0" lang="en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calibration </a:t>
            </a:r>
            <a:r>
              <a:rPr lang="en" sz="2200"/>
              <a:t>procedures/data processing</a:t>
            </a:r>
            <a:r>
              <a:rPr b="0" i="0" lang="en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/ Global </a:t>
            </a:r>
            <a:r>
              <a:rPr lang="en" sz="2200"/>
              <a:t>Network development (Dec ‘17)</a:t>
            </a:r>
            <a:br>
              <a:rPr lang="en" sz="2200"/>
            </a:br>
            <a:endParaRPr sz="2200"/>
          </a:p>
          <a:p>
            <a:pPr indent="-3683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" sz="2200"/>
              <a:t>Quick Start Guide for Instrument Set up, local operations and troubleshooting (started in Oct 17’ - ongoing)</a:t>
            </a:r>
            <a:endParaRPr sz="22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 txBox="1"/>
          <p:nvPr>
            <p:ph type="title"/>
          </p:nvPr>
        </p:nvSpPr>
        <p:spPr>
          <a:xfrm>
            <a:off x="311700" y="674200"/>
            <a:ext cx="8520600" cy="8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 sz="3000"/>
              <a:t>NASA/ESA/PGN Accomplishments for past year cont.</a:t>
            </a:r>
            <a:endParaRPr sz="3000"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Shape 321"/>
          <p:cNvSpPr txBox="1"/>
          <p:nvPr>
            <p:ph idx="1" type="body"/>
          </p:nvPr>
        </p:nvSpPr>
        <p:spPr>
          <a:xfrm>
            <a:off x="93950" y="1248125"/>
            <a:ext cx="8925000" cy="354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Production of 6 scientific manuscripts </a:t>
            </a:r>
            <a:endParaRPr sz="2200"/>
          </a:p>
          <a:p>
            <a:pPr indent="-285750" lvl="1" marL="7429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lphaLcPeriod"/>
            </a:pPr>
            <a:r>
              <a:rPr lang="en"/>
              <a:t>Spinei, E. et al. The First Evaluation of Formaldehyde Column Observations by Pandora Spectrometers during the KORUS-AQ Field Study, </a:t>
            </a:r>
            <a:r>
              <a:rPr i="1" lang="en"/>
              <a:t>Atmos. Meas. Tech. Discuss.</a:t>
            </a:r>
            <a:r>
              <a:rPr lang="en"/>
              <a:t>,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https://doi.org/10.5194/amt-2018-57</a:t>
            </a:r>
            <a:r>
              <a:rPr lang="en"/>
              <a:t> , in review, 2018.</a:t>
            </a:r>
            <a:endParaRPr/>
          </a:p>
          <a:p>
            <a:pPr indent="-285750" lvl="1" marL="7429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lphaLcPeriod"/>
            </a:pPr>
            <a:r>
              <a:rPr lang="en"/>
              <a:t>Herman, J. et al.: NO2 and HCHO measurements in Korea from 2012 to 2016 from Pandora Spectrometer Instruments compared with OMI retrievals and with aircraft measurements during the KORUS-AQ campaign, </a:t>
            </a:r>
            <a:r>
              <a:rPr i="1" lang="en"/>
              <a:t>Atmos. Meas. Tech. Discuss.</a:t>
            </a:r>
            <a:r>
              <a:rPr lang="en"/>
              <a:t>, </a:t>
            </a:r>
            <a:r>
              <a:rPr lang="en" u="sng">
                <a:solidFill>
                  <a:schemeClr val="hlink"/>
                </a:solidFill>
                <a:hlinkClick r:id="rId4"/>
              </a:rPr>
              <a:t>https://doi.org/10.5194/amt-2018-56</a:t>
            </a:r>
            <a:r>
              <a:rPr lang="en"/>
              <a:t> , in review, 2018.</a:t>
            </a:r>
            <a:endParaRPr/>
          </a:p>
          <a:p>
            <a:pPr indent="-285750" lvl="1" marL="7429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lphaLcPeriod"/>
            </a:pPr>
            <a:r>
              <a:rPr lang="en"/>
              <a:t>Jeong, U et al. (2018). Langley calibration analysis of solar spectroradiometric measurements: Spectral aerosol optical thickness retrievals. </a:t>
            </a:r>
            <a:r>
              <a:rPr i="1" lang="en"/>
              <a:t>Journal of Geophysical Research: Atmospheres</a:t>
            </a:r>
            <a:r>
              <a:rPr lang="en"/>
              <a:t>, 123. </a:t>
            </a:r>
            <a:r>
              <a:rPr lang="en" u="sng">
                <a:solidFill>
                  <a:schemeClr val="hlink"/>
                </a:solidFill>
                <a:hlinkClick r:id="rId5"/>
              </a:rPr>
              <a:t>https://doi.org/10.1002/2017JD028262</a:t>
            </a:r>
            <a:r>
              <a:rPr lang="en"/>
              <a:t> </a:t>
            </a:r>
            <a:endParaRPr/>
          </a:p>
          <a:p>
            <a:pPr indent="-285750" lvl="1" marL="7429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lphaLcPeriod"/>
            </a:pPr>
            <a:r>
              <a:rPr lang="en"/>
              <a:t>Sullivan, J. T. et al. The Ozone Water-Land Environmental Transition Study (OWLETS): A Unique Strategy for Understanding Pollution Events within the Chesapeake Bay. Submitted to </a:t>
            </a:r>
            <a:r>
              <a:rPr i="1" lang="en"/>
              <a:t>Bulletin of the American Meteorological Society</a:t>
            </a:r>
            <a:r>
              <a:rPr lang="en"/>
              <a:t>, March 2018.</a:t>
            </a:r>
            <a:endParaRPr/>
          </a:p>
          <a:p>
            <a:pPr indent="-285750" lvl="1" marL="7429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lphaLcPeriod"/>
            </a:pPr>
            <a:r>
              <a:rPr lang="en"/>
              <a:t>Judd, L. et al. (2018). The Dawn of Geostationary Air Quality Monitoring: Case Studies from Seoul and Los Angeles. Submitted to </a:t>
            </a:r>
            <a:r>
              <a:rPr i="1" lang="en"/>
              <a:t>Frontiers in Environmental Science</a:t>
            </a:r>
            <a:endParaRPr/>
          </a:p>
          <a:p>
            <a:pPr indent="-285750" lvl="1" marL="7429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lphaLcPeriod"/>
            </a:pPr>
            <a:r>
              <a:rPr lang="en"/>
              <a:t>Gronoff, G. et al. A Method for Observing Near Range Point Source Induced O3 Titration Events Using Co-located Lidar and Pandora measurements.</a:t>
            </a:r>
            <a:r>
              <a:rPr i="1" lang="en"/>
              <a:t> Atmospheric Measurement Techniques. </a:t>
            </a:r>
            <a:r>
              <a:rPr lang="en"/>
              <a:t>Submitted April 2018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Shape 3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2629" y="3702900"/>
            <a:ext cx="2734275" cy="2400223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Shape 327"/>
          <p:cNvSpPr txBox="1"/>
          <p:nvPr>
            <p:ph idx="4294967295" type="title"/>
          </p:nvPr>
        </p:nvSpPr>
        <p:spPr>
          <a:xfrm>
            <a:off x="354388" y="-12487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en" sz="3000"/>
              <a:t>Support of Recent NASA/ESA/PGN </a:t>
            </a:r>
            <a:r>
              <a:rPr b="0" i="0" lang="en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Field Campaigns</a:t>
            </a:r>
            <a:endParaRPr b="0" i="0" sz="3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8" name="Shape 3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7575" y="911350"/>
            <a:ext cx="2734275" cy="273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Shape 3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84971" y="1515636"/>
            <a:ext cx="2462642" cy="273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Shape 3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2100" y="4453001"/>
            <a:ext cx="6063350" cy="172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Shape 3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01900" y="1425779"/>
            <a:ext cx="2972375" cy="29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Shape 3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33448" y="1441673"/>
            <a:ext cx="5286753" cy="4125176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Shape 338"/>
          <p:cNvSpPr txBox="1"/>
          <p:nvPr>
            <p:ph type="title"/>
          </p:nvPr>
        </p:nvSpPr>
        <p:spPr>
          <a:xfrm>
            <a:off x="311700" y="-11600"/>
            <a:ext cx="8520600" cy="8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OWLETS Overview</a:t>
            </a:r>
            <a:endParaRPr sz="3600"/>
          </a:p>
          <a:p>
            <a:pPr indent="0" lvl="0" mar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/>
          </a:p>
        </p:txBody>
      </p:sp>
      <p:pic>
        <p:nvPicPr>
          <p:cNvPr id="339" name="Shape 339"/>
          <p:cNvPicPr preferRelativeResize="0"/>
          <p:nvPr/>
        </p:nvPicPr>
        <p:blipFill rotWithShape="1">
          <a:blip r:embed="rId4">
            <a:alphaModFix/>
          </a:blip>
          <a:srcRect b="0" l="10297" r="0" t="0"/>
          <a:stretch/>
        </p:blipFill>
        <p:spPr>
          <a:xfrm>
            <a:off x="59050" y="1528625"/>
            <a:ext cx="3585600" cy="3861050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Shape 340"/>
          <p:cNvSpPr txBox="1"/>
          <p:nvPr/>
        </p:nvSpPr>
        <p:spPr>
          <a:xfrm>
            <a:off x="4784025" y="5566850"/>
            <a:ext cx="3585600" cy="57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07/20 Ozone  (≤ 500 m ASL) </a:t>
            </a:r>
            <a:endParaRPr sz="2000"/>
          </a:p>
        </p:txBody>
      </p:sp>
      <p:sp>
        <p:nvSpPr>
          <p:cNvPr id="341" name="Shape 341"/>
          <p:cNvSpPr txBox="1"/>
          <p:nvPr/>
        </p:nvSpPr>
        <p:spPr>
          <a:xfrm>
            <a:off x="81800" y="5566850"/>
            <a:ext cx="3585600" cy="8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07/17 &amp; 07/18 in-situ Ozone </a:t>
            </a:r>
            <a:endParaRPr sz="2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  <p:sp>
        <p:nvSpPr>
          <p:cNvPr id="342" name="Shape 342"/>
          <p:cNvSpPr txBox="1"/>
          <p:nvPr/>
        </p:nvSpPr>
        <p:spPr>
          <a:xfrm>
            <a:off x="5332125" y="848825"/>
            <a:ext cx="2489400" cy="67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NASA </a:t>
            </a:r>
            <a:r>
              <a:rPr lang="en" sz="2000">
                <a:solidFill>
                  <a:schemeClr val="dk1"/>
                </a:solidFill>
              </a:rPr>
              <a:t>C-23 Sherpa</a:t>
            </a:r>
            <a:endParaRPr sz="2000"/>
          </a:p>
        </p:txBody>
      </p:sp>
      <p:sp>
        <p:nvSpPr>
          <p:cNvPr id="343" name="Shape 343"/>
          <p:cNvSpPr txBox="1"/>
          <p:nvPr/>
        </p:nvSpPr>
        <p:spPr>
          <a:xfrm>
            <a:off x="1013450" y="848825"/>
            <a:ext cx="1722300" cy="67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dk1"/>
                </a:solidFill>
              </a:rPr>
              <a:t>SERC RV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Shape 349"/>
          <p:cNvPicPr preferRelativeResize="0"/>
          <p:nvPr/>
        </p:nvPicPr>
        <p:blipFill rotWithShape="1">
          <a:blip r:embed="rId3">
            <a:alphaModFix/>
          </a:blip>
          <a:srcRect b="0" l="11870" r="0" t="0"/>
          <a:stretch/>
        </p:blipFill>
        <p:spPr>
          <a:xfrm>
            <a:off x="0" y="746025"/>
            <a:ext cx="5553401" cy="31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Shape 350"/>
          <p:cNvSpPr txBox="1"/>
          <p:nvPr>
            <p:ph type="title"/>
          </p:nvPr>
        </p:nvSpPr>
        <p:spPr>
          <a:xfrm>
            <a:off x="311700" y="-164000"/>
            <a:ext cx="8520600" cy="8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Interconversion/Titration Event</a:t>
            </a:r>
            <a:endParaRPr sz="3600"/>
          </a:p>
        </p:txBody>
      </p:sp>
      <p:sp>
        <p:nvSpPr>
          <p:cNvPr id="351" name="Shape 351"/>
          <p:cNvSpPr txBox="1"/>
          <p:nvPr/>
        </p:nvSpPr>
        <p:spPr>
          <a:xfrm rot="1254133">
            <a:off x="-224422" y="3355602"/>
            <a:ext cx="4068120" cy="35941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*Credit to </a:t>
            </a:r>
            <a:r>
              <a:rPr lang="en" sz="1000">
                <a:solidFill>
                  <a:schemeClr val="dk1"/>
                </a:solidFill>
              </a:rPr>
              <a:t>Lindsey R. F. Hendrick, VCU CES</a:t>
            </a:r>
            <a:endParaRPr sz="1000">
              <a:solidFill>
                <a:schemeClr val="dk1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Shape 352"/>
          <p:cNvSpPr txBox="1"/>
          <p:nvPr/>
        </p:nvSpPr>
        <p:spPr>
          <a:xfrm>
            <a:off x="5514550" y="1413925"/>
            <a:ext cx="34776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/>
              <a:t>NO + O</a:t>
            </a:r>
            <a:r>
              <a:rPr b="1" baseline="-25000" lang="en" sz="2000"/>
              <a:t>3</a:t>
            </a:r>
            <a:r>
              <a:rPr b="1" lang="en" sz="2000"/>
              <a:t> ---&gt; NO</a:t>
            </a:r>
            <a:r>
              <a:rPr b="1" baseline="-25000" lang="en" sz="2000"/>
              <a:t>2</a:t>
            </a:r>
            <a:r>
              <a:rPr b="1" lang="en" sz="2000"/>
              <a:t> + O</a:t>
            </a:r>
            <a:r>
              <a:rPr b="1" baseline="-25000" lang="en" sz="2000"/>
              <a:t>2</a:t>
            </a:r>
            <a:r>
              <a:rPr b="1" lang="en" sz="2000"/>
              <a:t> </a:t>
            </a:r>
            <a:endParaRPr b="1" sz="2000"/>
          </a:p>
        </p:txBody>
      </p:sp>
      <p:pic>
        <p:nvPicPr>
          <p:cNvPr id="353" name="Shape 3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26275" y="3254675"/>
            <a:ext cx="6093926" cy="352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Shape 354"/>
          <p:cNvPicPr preferRelativeResize="0"/>
          <p:nvPr/>
        </p:nvPicPr>
        <p:blipFill rotWithShape="1">
          <a:blip r:embed="rId5">
            <a:alphaModFix/>
          </a:blip>
          <a:srcRect b="0" l="10738" r="0" t="0"/>
          <a:stretch/>
        </p:blipFill>
        <p:spPr>
          <a:xfrm>
            <a:off x="0" y="3836400"/>
            <a:ext cx="3202474" cy="2689250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Shape 355"/>
          <p:cNvSpPr/>
          <p:nvPr/>
        </p:nvSpPr>
        <p:spPr>
          <a:xfrm>
            <a:off x="88725" y="4817075"/>
            <a:ext cx="1825500" cy="6723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Shape 356"/>
          <p:cNvSpPr txBox="1"/>
          <p:nvPr/>
        </p:nvSpPr>
        <p:spPr>
          <a:xfrm>
            <a:off x="3802525" y="2937925"/>
            <a:ext cx="48678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TOL, Pandora &amp; Ceilometer, Aug. 1, 2017</a:t>
            </a:r>
            <a:r>
              <a:rPr b="1" lang="en" sz="1800"/>
              <a:t> </a:t>
            </a:r>
            <a:endParaRPr b="1" sz="1800"/>
          </a:p>
        </p:txBody>
      </p:sp>
      <p:cxnSp>
        <p:nvCxnSpPr>
          <p:cNvPr id="357" name="Shape 357"/>
          <p:cNvCxnSpPr/>
          <p:nvPr/>
        </p:nvCxnSpPr>
        <p:spPr>
          <a:xfrm flipH="1">
            <a:off x="7703275" y="893200"/>
            <a:ext cx="506400" cy="606000"/>
          </a:xfrm>
          <a:prstGeom prst="straightConnector1">
            <a:avLst/>
          </a:prstGeom>
          <a:noFill/>
          <a:ln cap="flat" cmpd="sng" w="60325">
            <a:solidFill>
              <a:srgbClr val="FFC000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358" name="Shape 358"/>
          <p:cNvSpPr txBox="1"/>
          <p:nvPr/>
        </p:nvSpPr>
        <p:spPr>
          <a:xfrm>
            <a:off x="6746375" y="1684075"/>
            <a:ext cx="781500" cy="67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</a:rPr>
              <a:t>&lt;</a:t>
            </a:r>
            <a:r>
              <a:rPr b="1" lang="en" sz="2000">
                <a:solidFill>
                  <a:schemeClr val="dk1"/>
                </a:solidFill>
              </a:rPr>
              <a:t>---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Shape 3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533" y="883532"/>
            <a:ext cx="4401277" cy="3285461"/>
          </a:xfrm>
          <a:prstGeom prst="rect">
            <a:avLst/>
          </a:prstGeom>
          <a:noFill/>
          <a:ln cap="sq" cmpd="sng" w="381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  <p:pic>
        <p:nvPicPr>
          <p:cNvPr id="364" name="Shape 3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97505" y="3309709"/>
            <a:ext cx="4401278" cy="3302964"/>
          </a:xfrm>
          <a:prstGeom prst="rect">
            <a:avLst/>
          </a:prstGeom>
          <a:noFill/>
          <a:ln cap="sq" cmpd="sng" w="381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  <p:pic>
        <p:nvPicPr>
          <p:cNvPr id="365" name="Shape 36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37247" y="92682"/>
            <a:ext cx="2823975" cy="188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Shape 36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454118" y="5003180"/>
            <a:ext cx="2592236" cy="1749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Shape 36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366988" y="1346556"/>
            <a:ext cx="3575389" cy="3926306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Shape 368"/>
          <p:cNvSpPr txBox="1"/>
          <p:nvPr/>
        </p:nvSpPr>
        <p:spPr>
          <a:xfrm>
            <a:off x="0" y="0"/>
            <a:ext cx="6386100" cy="83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“Growing Our Own Timber”:</a:t>
            </a:r>
            <a:endParaRPr>
              <a:solidFill>
                <a:schemeClr val="dk1"/>
              </a:solidFill>
            </a:endParaRPr>
          </a:p>
          <a:p>
            <a:pPr indent="0" lvl="0" mar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	</a:t>
            </a:r>
            <a:r>
              <a:rPr lang="en"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Grooming the Next Gen of ES Scientists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369" name="Shape 36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314300" y="2348625"/>
            <a:ext cx="1829701" cy="24395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/>
          <p:nvPr>
            <p:ph type="title"/>
          </p:nvPr>
        </p:nvSpPr>
        <p:spPr>
          <a:xfrm>
            <a:off x="311700" y="674200"/>
            <a:ext cx="8520600" cy="8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REFRESHER: </a:t>
            </a:r>
            <a:endParaRPr sz="32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200"/>
              <a:t>Pandora Objectives from the Fifth TEMPO STM</a:t>
            </a:r>
            <a:endParaRPr sz="3200"/>
          </a:p>
        </p:txBody>
      </p:sp>
      <p:sp>
        <p:nvSpPr>
          <p:cNvPr id="168" name="Shape 168"/>
          <p:cNvSpPr txBox="1"/>
          <p:nvPr>
            <p:ph idx="1" type="body"/>
          </p:nvPr>
        </p:nvSpPr>
        <p:spPr>
          <a:xfrm>
            <a:off x="311700" y="1993826"/>
            <a:ext cx="8520600" cy="39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64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" sz="2800">
                <a:solidFill>
                  <a:srgbClr val="000000"/>
                </a:solidFill>
              </a:rPr>
              <a:t>Standardize our SOP and QA/QC</a:t>
            </a:r>
            <a:endParaRPr sz="2800">
              <a:solidFill>
                <a:srgbClr val="000000"/>
              </a:solidFill>
            </a:endParaRPr>
          </a:p>
          <a:p>
            <a:pPr indent="-4064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" sz="2800">
                <a:solidFill>
                  <a:srgbClr val="000000"/>
                </a:solidFill>
              </a:rPr>
              <a:t>Support satellite validatio</a:t>
            </a:r>
            <a:r>
              <a:rPr lang="en" sz="2800">
                <a:solidFill>
                  <a:srgbClr val="000000"/>
                </a:solidFill>
              </a:rPr>
              <a:t>n</a:t>
            </a:r>
            <a:endParaRPr sz="2800">
              <a:solidFill>
                <a:srgbClr val="000000"/>
              </a:solidFill>
            </a:endParaRPr>
          </a:p>
          <a:p>
            <a:pPr indent="-4064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" sz="2800">
                <a:solidFill>
                  <a:srgbClr val="000000"/>
                </a:solidFill>
              </a:rPr>
              <a:t>Support other NASA Ground-Based Networks (e.g. AERONET, TOLNET, MPLNET)</a:t>
            </a:r>
            <a:endParaRPr sz="2800">
              <a:solidFill>
                <a:srgbClr val="000000"/>
              </a:solidFill>
            </a:endParaRPr>
          </a:p>
          <a:p>
            <a:pPr indent="-4064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" sz="2800">
                <a:solidFill>
                  <a:srgbClr val="000000"/>
                </a:solidFill>
              </a:rPr>
              <a:t>Support AQ Measurements (EPA)</a:t>
            </a:r>
            <a:endParaRPr sz="2800">
              <a:solidFill>
                <a:srgbClr val="000000"/>
              </a:solidFill>
            </a:endParaRPr>
          </a:p>
          <a:p>
            <a:pPr indent="-4064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" sz="2800">
                <a:solidFill>
                  <a:srgbClr val="000000"/>
                </a:solidFill>
              </a:rPr>
              <a:t>Expand International Collaboration/Network</a:t>
            </a:r>
            <a:endParaRPr sz="2800">
              <a:solidFill>
                <a:srgbClr val="000000"/>
              </a:solidFill>
            </a:endParaRPr>
          </a:p>
          <a:p>
            <a:pPr indent="-4064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" sz="2800">
                <a:solidFill>
                  <a:srgbClr val="000000"/>
                </a:solidFill>
              </a:rPr>
              <a:t>Support University R&amp;A</a:t>
            </a:r>
            <a:endParaRPr sz="2800">
              <a:solidFill>
                <a:srgbClr val="000000"/>
              </a:solidFill>
            </a:endParaRPr>
          </a:p>
          <a:p>
            <a:pPr indent="-4064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" sz="2800">
                <a:solidFill>
                  <a:srgbClr val="000000"/>
                </a:solidFill>
              </a:rPr>
              <a:t>Develop cohort of student interns and trained professionals/technicians</a:t>
            </a:r>
            <a:endParaRPr sz="2800">
              <a:solidFill>
                <a:srgbClr val="000000"/>
              </a:solidFill>
            </a:endParaRPr>
          </a:p>
          <a:p>
            <a:pPr indent="0" lvl="0" marL="0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 txBox="1"/>
          <p:nvPr>
            <p:ph type="title"/>
          </p:nvPr>
        </p:nvSpPr>
        <p:spPr>
          <a:xfrm>
            <a:off x="311700" y="2045800"/>
            <a:ext cx="8520600" cy="8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Campaign to Long Term Fixed Deployments:</a:t>
            </a:r>
            <a:endParaRPr sz="3600"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Summer 2018</a:t>
            </a:r>
            <a:endParaRPr sz="3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DFE9FB"/>
            </a:gs>
            <a:gs pos="100000">
              <a:srgbClr val="6E9BE7"/>
            </a:gs>
          </a:gsLst>
          <a:lin ang="5400012" scaled="0"/>
        </a:gradFill>
      </p:bgPr>
    </p:bg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Shape 3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750" y="2031949"/>
            <a:ext cx="3999249" cy="4805625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Shape 381"/>
          <p:cNvSpPr txBox="1"/>
          <p:nvPr/>
        </p:nvSpPr>
        <p:spPr>
          <a:xfrm>
            <a:off x="228600" y="0"/>
            <a:ext cx="3422100" cy="17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/>
              <a:t>OWLETS-2</a:t>
            </a:r>
            <a:endParaRPr b="1" sz="2800"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/>
              <a:t>Mid-Atlantic Deployments</a:t>
            </a:r>
            <a:endParaRPr b="1" sz="2800"/>
          </a:p>
        </p:txBody>
      </p:sp>
      <p:pic>
        <p:nvPicPr>
          <p:cNvPr id="382" name="Shape 3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94100" y="90734"/>
            <a:ext cx="5007800" cy="5146732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83" name="Shape 383"/>
          <p:cNvSpPr/>
          <p:nvPr/>
        </p:nvSpPr>
        <p:spPr>
          <a:xfrm>
            <a:off x="561968" y="2184990"/>
            <a:ext cx="1661700" cy="13242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Shape 384"/>
          <p:cNvSpPr txBox="1"/>
          <p:nvPr/>
        </p:nvSpPr>
        <p:spPr>
          <a:xfrm>
            <a:off x="6377463" y="2659478"/>
            <a:ext cx="1069500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highlight>
                  <a:srgbClr val="FF0000"/>
                </a:highlight>
              </a:rPr>
              <a:t>GSFC</a:t>
            </a:r>
            <a:endParaRPr b="1">
              <a:solidFill>
                <a:srgbClr val="FFFFFF"/>
              </a:solidFill>
              <a:highlight>
                <a:srgbClr val="FF0000"/>
              </a:highlight>
            </a:endParaRPr>
          </a:p>
        </p:txBody>
      </p:sp>
      <p:sp>
        <p:nvSpPr>
          <p:cNvPr id="385" name="Shape 385"/>
          <p:cNvSpPr txBox="1"/>
          <p:nvPr/>
        </p:nvSpPr>
        <p:spPr>
          <a:xfrm>
            <a:off x="5437815" y="3278212"/>
            <a:ext cx="9786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highlight>
                  <a:srgbClr val="FFFFFF"/>
                </a:highlight>
              </a:rPr>
              <a:t>TBD</a:t>
            </a:r>
            <a:endParaRPr sz="1200">
              <a:highlight>
                <a:srgbClr val="FFFFFF"/>
              </a:highlight>
            </a:endParaRPr>
          </a:p>
        </p:txBody>
      </p:sp>
      <p:sp>
        <p:nvSpPr>
          <p:cNvPr id="386" name="Shape 386"/>
          <p:cNvSpPr txBox="1"/>
          <p:nvPr/>
        </p:nvSpPr>
        <p:spPr>
          <a:xfrm>
            <a:off x="6153041" y="2124335"/>
            <a:ext cx="9786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highlight>
                  <a:srgbClr val="FFFFFF"/>
                </a:highlight>
              </a:rPr>
              <a:t>TBD</a:t>
            </a:r>
            <a:endParaRPr sz="1200">
              <a:highlight>
                <a:srgbClr val="FFFFFF"/>
              </a:highlight>
            </a:endParaRPr>
          </a:p>
        </p:txBody>
      </p:sp>
      <p:cxnSp>
        <p:nvCxnSpPr>
          <p:cNvPr id="387" name="Shape 387"/>
          <p:cNvCxnSpPr/>
          <p:nvPr/>
        </p:nvCxnSpPr>
        <p:spPr>
          <a:xfrm flipH="1" rot="10800000">
            <a:off x="2254675" y="129725"/>
            <a:ext cx="1819200" cy="20847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88" name="Shape 388"/>
          <p:cNvCxnSpPr/>
          <p:nvPr/>
        </p:nvCxnSpPr>
        <p:spPr>
          <a:xfrm>
            <a:off x="2241275" y="3529650"/>
            <a:ext cx="1813200" cy="17208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89" name="Shape 389"/>
          <p:cNvCxnSpPr/>
          <p:nvPr/>
        </p:nvCxnSpPr>
        <p:spPr>
          <a:xfrm>
            <a:off x="2531915" y="6742742"/>
            <a:ext cx="1571400" cy="0"/>
          </a:xfrm>
          <a:prstGeom prst="straightConnector1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90" name="Shape 390"/>
          <p:cNvSpPr txBox="1"/>
          <p:nvPr/>
        </p:nvSpPr>
        <p:spPr>
          <a:xfrm>
            <a:off x="2572198" y="6001166"/>
            <a:ext cx="1520400" cy="5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100 km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91" name="Shape 391"/>
          <p:cNvSpPr txBox="1"/>
          <p:nvPr/>
        </p:nvSpPr>
        <p:spPr>
          <a:xfrm>
            <a:off x="5105400" y="5791200"/>
            <a:ext cx="3422100" cy="7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12 Pandoras </a:t>
            </a:r>
            <a:r>
              <a:rPr lang="en" sz="2400"/>
              <a:t>Deployed</a:t>
            </a:r>
            <a:endParaRPr sz="24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DFE9FB"/>
            </a:gs>
            <a:gs pos="100000">
              <a:srgbClr val="6E9BE7"/>
            </a:gs>
          </a:gsLst>
          <a:lin ang="5400012" scaled="0"/>
        </a:gradFill>
      </p:bgPr>
    </p:bg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Shape 3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747" y="1923778"/>
            <a:ext cx="7053204" cy="4934225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97" name="Shape 3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16700" y="96600"/>
            <a:ext cx="3637150" cy="2607376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98" name="Shape 398"/>
          <p:cNvSpPr txBox="1"/>
          <p:nvPr/>
        </p:nvSpPr>
        <p:spPr>
          <a:xfrm>
            <a:off x="988586" y="1161899"/>
            <a:ext cx="812700" cy="3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highlight>
                  <a:srgbClr val="FF0000"/>
                </a:highlight>
              </a:rPr>
              <a:t>SAO</a:t>
            </a:r>
            <a:endParaRPr b="1">
              <a:solidFill>
                <a:srgbClr val="FFFFFF"/>
              </a:solidFill>
              <a:highlight>
                <a:srgbClr val="FF0000"/>
              </a:highlight>
            </a:endParaRPr>
          </a:p>
        </p:txBody>
      </p:sp>
      <p:sp>
        <p:nvSpPr>
          <p:cNvPr id="399" name="Shape 399"/>
          <p:cNvSpPr txBox="1"/>
          <p:nvPr/>
        </p:nvSpPr>
        <p:spPr>
          <a:xfrm>
            <a:off x="1181781" y="1994386"/>
            <a:ext cx="812700" cy="3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highlight>
                  <a:srgbClr val="FF0000"/>
                </a:highlight>
              </a:rPr>
              <a:t>BU</a:t>
            </a:r>
            <a:endParaRPr b="1">
              <a:solidFill>
                <a:srgbClr val="FFFFFF"/>
              </a:solidFill>
              <a:highlight>
                <a:srgbClr val="FF0000"/>
              </a:highlight>
            </a:endParaRPr>
          </a:p>
        </p:txBody>
      </p:sp>
      <p:sp>
        <p:nvSpPr>
          <p:cNvPr id="400" name="Shape 400"/>
          <p:cNvSpPr/>
          <p:nvPr/>
        </p:nvSpPr>
        <p:spPr>
          <a:xfrm>
            <a:off x="6007065" y="2215794"/>
            <a:ext cx="633000" cy="6330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1" name="Shape 401"/>
          <p:cNvCxnSpPr/>
          <p:nvPr/>
        </p:nvCxnSpPr>
        <p:spPr>
          <a:xfrm rot="10800000">
            <a:off x="3104175" y="120833"/>
            <a:ext cx="2864700" cy="20685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02" name="Shape 402"/>
          <p:cNvCxnSpPr/>
          <p:nvPr/>
        </p:nvCxnSpPr>
        <p:spPr>
          <a:xfrm rot="10800000">
            <a:off x="3157625" y="2697700"/>
            <a:ext cx="2868000" cy="1626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03" name="Shape 403"/>
          <p:cNvSpPr txBox="1"/>
          <p:nvPr/>
        </p:nvSpPr>
        <p:spPr>
          <a:xfrm>
            <a:off x="5547550" y="5991133"/>
            <a:ext cx="1069500" cy="3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100 km</a:t>
            </a:r>
            <a:endParaRPr>
              <a:solidFill>
                <a:srgbClr val="FFFFFF"/>
              </a:solidFill>
            </a:endParaRPr>
          </a:p>
        </p:txBody>
      </p:sp>
      <p:cxnSp>
        <p:nvCxnSpPr>
          <p:cNvPr id="404" name="Shape 404"/>
          <p:cNvCxnSpPr/>
          <p:nvPr/>
        </p:nvCxnSpPr>
        <p:spPr>
          <a:xfrm>
            <a:off x="5547550" y="6373300"/>
            <a:ext cx="1069500" cy="0"/>
          </a:xfrm>
          <a:prstGeom prst="straightConnector1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05" name="Shape 405"/>
          <p:cNvSpPr txBox="1"/>
          <p:nvPr/>
        </p:nvSpPr>
        <p:spPr>
          <a:xfrm>
            <a:off x="4657000" y="0"/>
            <a:ext cx="4487100" cy="17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/>
              <a:t>LISTOS</a:t>
            </a:r>
            <a:endParaRPr b="1" sz="2800"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/>
              <a:t>North East </a:t>
            </a:r>
            <a:r>
              <a:rPr b="1" lang="en" sz="2800"/>
              <a:t>Deployments</a:t>
            </a:r>
            <a:endParaRPr b="1" sz="2800"/>
          </a:p>
        </p:txBody>
      </p:sp>
      <p:sp>
        <p:nvSpPr>
          <p:cNvPr id="406" name="Shape 406"/>
          <p:cNvSpPr txBox="1"/>
          <p:nvPr/>
        </p:nvSpPr>
        <p:spPr>
          <a:xfrm>
            <a:off x="6964200" y="5598725"/>
            <a:ext cx="2295300" cy="7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13 Pandoras Deployed</a:t>
            </a:r>
            <a:endParaRPr sz="24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DFE9FB"/>
            </a:gs>
            <a:gs pos="100000">
              <a:srgbClr val="6E9BE7"/>
            </a:gs>
          </a:gsLst>
          <a:lin ang="5400012" scaled="0"/>
        </a:gradFill>
      </p:bgPr>
    </p:bg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Shape 411"/>
          <p:cNvSpPr txBox="1"/>
          <p:nvPr>
            <p:ph type="title"/>
          </p:nvPr>
        </p:nvSpPr>
        <p:spPr>
          <a:xfrm>
            <a:off x="311700" y="1869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Rationale for LISTOS Site Selection</a:t>
            </a:r>
            <a:endParaRPr sz="3200"/>
          </a:p>
        </p:txBody>
      </p:sp>
      <p:pic>
        <p:nvPicPr>
          <p:cNvPr id="412" name="Shape 4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7900" y="1245976"/>
            <a:ext cx="8467500" cy="48453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DFE9FB"/>
            </a:gs>
            <a:gs pos="100000">
              <a:srgbClr val="6E9BE7"/>
            </a:gs>
          </a:gsLst>
          <a:lin ang="5400012" scaled="0"/>
        </a:gradFill>
      </p:bgPr>
    </p:bg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Shape 417"/>
          <p:cNvSpPr txBox="1"/>
          <p:nvPr/>
        </p:nvSpPr>
        <p:spPr>
          <a:xfrm>
            <a:off x="604375" y="120900"/>
            <a:ext cx="8199900" cy="57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N. American Distribution of Pandoras </a:t>
            </a:r>
            <a:r>
              <a:rPr lang="en" sz="2400"/>
              <a:t>(n=45)</a:t>
            </a:r>
            <a:r>
              <a:rPr lang="en" sz="3200"/>
              <a:t> </a:t>
            </a:r>
            <a:endParaRPr sz="3200"/>
          </a:p>
        </p:txBody>
      </p:sp>
      <p:pic>
        <p:nvPicPr>
          <p:cNvPr id="418" name="Shape 4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6975" y="1110000"/>
            <a:ext cx="6810649" cy="497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Shape 4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1725" y="1061068"/>
            <a:ext cx="8047749" cy="4071232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Shape 424"/>
          <p:cNvSpPr txBox="1"/>
          <p:nvPr/>
        </p:nvSpPr>
        <p:spPr>
          <a:xfrm>
            <a:off x="213875" y="5305000"/>
            <a:ext cx="8839800" cy="6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Global Distribution</a:t>
            </a:r>
            <a:r>
              <a:rPr lang="en" sz="3000"/>
              <a:t> of Pandora’s 2016 </a:t>
            </a:r>
            <a:endParaRPr sz="30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DFE9FB"/>
            </a:gs>
            <a:gs pos="100000">
              <a:srgbClr val="6E9BE7"/>
            </a:gs>
          </a:gsLst>
          <a:lin ang="5400012" scaled="0"/>
        </a:gradFill>
      </p:bgPr>
    </p:bg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Shape 429"/>
          <p:cNvSpPr txBox="1"/>
          <p:nvPr/>
        </p:nvSpPr>
        <p:spPr>
          <a:xfrm>
            <a:off x="333500" y="5336426"/>
            <a:ext cx="8357100" cy="147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-"/>
            </a:pP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~42</a:t>
            </a:r>
            <a:r>
              <a:rPr lang="en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monitored by NASA GSFC Pandora, </a:t>
            </a: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~31</a:t>
            </a:r>
            <a:r>
              <a:rPr lang="en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by ESA-Pandonia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marR="0" rtl="0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-"/>
            </a:pP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Possibility to provide hourly observations of O</a:t>
            </a:r>
            <a:r>
              <a:rPr baseline="-25000" lang="en" sz="2000"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, NO</a:t>
            </a:r>
            <a:r>
              <a:rPr baseline="-25000" lang="en" sz="2000"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, SO</a:t>
            </a:r>
            <a:r>
              <a:rPr baseline="-25000" lang="en" sz="2000"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, HCHO from GEO is a major advancement for air quality (vs LEO 1x/day )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marR="0" rtl="0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-"/>
            </a:pP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By year end min. 50 NASA owned instruments deployed and operational 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0" name="Shape 430"/>
          <p:cNvSpPr txBox="1"/>
          <p:nvPr/>
        </p:nvSpPr>
        <p:spPr>
          <a:xfrm>
            <a:off x="-875" y="4820933"/>
            <a:ext cx="9144000" cy="62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73</a:t>
            </a:r>
            <a:r>
              <a:rPr lang="en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Instruments active globally with another </a:t>
            </a: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15</a:t>
            </a:r>
            <a:r>
              <a:rPr lang="en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to be delivered in 2018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1" name="Shape 431"/>
          <p:cNvSpPr txBox="1"/>
          <p:nvPr/>
        </p:nvSpPr>
        <p:spPr>
          <a:xfrm>
            <a:off x="213875" y="-29000"/>
            <a:ext cx="8839800" cy="6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Global Distribution</a:t>
            </a:r>
            <a:r>
              <a:rPr lang="en" sz="3000"/>
              <a:t> of Pandora’s, June 2018</a:t>
            </a:r>
            <a:endParaRPr sz="3000"/>
          </a:p>
        </p:txBody>
      </p:sp>
      <p:pic>
        <p:nvPicPr>
          <p:cNvPr id="432" name="Shape 4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558970"/>
            <a:ext cx="8839802" cy="43023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Shape 437"/>
          <p:cNvSpPr txBox="1"/>
          <p:nvPr>
            <p:ph type="title"/>
          </p:nvPr>
        </p:nvSpPr>
        <p:spPr>
          <a:xfrm>
            <a:off x="311700" y="-11600"/>
            <a:ext cx="8520600" cy="8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0" i="0" lang="en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Goals for this year</a:t>
            </a:r>
            <a:endParaRPr/>
          </a:p>
        </p:txBody>
      </p:sp>
      <p:sp>
        <p:nvSpPr>
          <p:cNvPr id="438" name="Shape 438"/>
          <p:cNvSpPr txBox="1"/>
          <p:nvPr>
            <p:ph idx="1" type="body"/>
          </p:nvPr>
        </p:nvSpPr>
        <p:spPr>
          <a:xfrm>
            <a:off x="50425" y="546025"/>
            <a:ext cx="90348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b="0" i="0" lang="en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Establishment of international site</a:t>
            </a:r>
            <a:r>
              <a:rPr lang="en" sz="2200"/>
              <a:t> </a:t>
            </a:r>
            <a:r>
              <a:rPr b="0" i="0" lang="en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agreement template</a:t>
            </a:r>
            <a:r>
              <a:rPr lang="en" sz="2200"/>
              <a:t> where expectations articulated in draft PGN Site Information Form to be released mid-Summer</a:t>
            </a:r>
            <a:br>
              <a:rPr b="0" i="0" lang="en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200"/>
          </a:p>
          <a:p>
            <a:pPr indent="-3683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b="0" i="0" lang="en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Collaborative </a:t>
            </a:r>
            <a:r>
              <a:rPr lang="en" sz="2200"/>
              <a:t>evaluation/development</a:t>
            </a:r>
            <a:r>
              <a:rPr b="0" i="0" lang="en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new and existing operational algorithms</a:t>
            </a:r>
            <a:br>
              <a:rPr b="0" i="0" lang="en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200"/>
          </a:p>
          <a:p>
            <a:pPr indent="-368300" lvl="0" marL="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" sz="2200"/>
              <a:t>Maturing the remote monitoring and support of operations: instruments, local operators and scientists</a:t>
            </a:r>
            <a:br>
              <a:rPr lang="en" sz="2200"/>
            </a:br>
            <a:endParaRPr sz="1200"/>
          </a:p>
          <a:p>
            <a:pPr indent="-3683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" sz="2200"/>
              <a:t>Launch of collaborative PGN website (est. mid-July)</a:t>
            </a:r>
            <a:br>
              <a:rPr lang="en" sz="2200"/>
            </a:br>
            <a:endParaRPr sz="2200"/>
          </a:p>
          <a:p>
            <a:pPr indent="-3683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b="1" lang="en" sz="2200"/>
              <a:t>AGU Special Session (Observations and Modeling of Air Quality at Land-Water Boundaries, session ID#51995) with possible side meeting</a:t>
            </a:r>
            <a:endParaRPr b="1" sz="22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-3683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" sz="2200"/>
              <a:t>Science Workshop on Pandora - TBD - possibly in conjunction w AGU</a:t>
            </a:r>
            <a:endParaRPr sz="22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-3683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" sz="2200"/>
              <a:t>Continued collaboration w </a:t>
            </a:r>
            <a:r>
              <a:rPr b="1" lang="en" sz="2200"/>
              <a:t>TOLNET, AERONET</a:t>
            </a:r>
            <a:r>
              <a:rPr lang="en" sz="2200"/>
              <a:t>, </a:t>
            </a:r>
            <a:r>
              <a:rPr b="1" lang="en" sz="2200"/>
              <a:t>MPLNET</a:t>
            </a:r>
            <a:r>
              <a:rPr lang="en" sz="2200"/>
              <a:t> </a:t>
            </a:r>
            <a:br>
              <a:rPr b="0" i="0" lang="en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200"/>
          </a:p>
          <a:p>
            <a:pPr indent="-3683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" sz="2200"/>
              <a:t>Continued expansion of</a:t>
            </a:r>
            <a:r>
              <a:rPr b="0" i="0" lang="en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200"/>
              <a:t>the</a:t>
            </a:r>
            <a:r>
              <a:rPr b="0" i="0" lang="en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NASA Pandora, leveraging ancillary observations </a:t>
            </a:r>
            <a:r>
              <a:rPr lang="en" sz="2200"/>
              <a:t>at local, state and fed DEQ/EPA AQ monitoring sites </a:t>
            </a:r>
            <a:endParaRPr sz="22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Shape 444"/>
          <p:cNvSpPr txBox="1"/>
          <p:nvPr>
            <p:ph type="title"/>
          </p:nvPr>
        </p:nvSpPr>
        <p:spPr>
          <a:xfrm>
            <a:off x="722313" y="1816100"/>
            <a:ext cx="7772400" cy="136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/>
              <a:t>Thank you.</a:t>
            </a:r>
            <a:endParaRPr b="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/>
          </a:p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3500"/>
              <a:t>For more information please contact:</a:t>
            </a:r>
            <a:endParaRPr b="0" sz="35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 u="sng">
                <a:solidFill>
                  <a:schemeClr val="hlink"/>
                </a:solidFill>
                <a:hlinkClick r:id="rId3"/>
              </a:rPr>
              <a:t>robert.j.swap@nasa.gov</a:t>
            </a:r>
            <a:endParaRPr b="0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400"/>
          </a:p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4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/>
          <p:nvPr>
            <p:ph type="title"/>
          </p:nvPr>
        </p:nvSpPr>
        <p:spPr>
          <a:xfrm>
            <a:off x="311700" y="979000"/>
            <a:ext cx="8520600" cy="8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The</a:t>
            </a:r>
            <a:r>
              <a:rPr lang="en" sz="3600"/>
              <a:t> Pandora Spectrometer System</a:t>
            </a:r>
            <a:r>
              <a:rPr lang="en" sz="3600"/>
              <a:t> </a:t>
            </a:r>
            <a:endParaRPr sz="3600"/>
          </a:p>
        </p:txBody>
      </p:sp>
      <p:pic>
        <p:nvPicPr>
          <p:cNvPr id="175" name="Shape 1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02728" y="3249444"/>
            <a:ext cx="2797093" cy="2874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Shape 1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2775" y="3220850"/>
            <a:ext cx="2643953" cy="2808652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Shape 177"/>
          <p:cNvSpPr txBox="1"/>
          <p:nvPr/>
        </p:nvSpPr>
        <p:spPr>
          <a:xfrm>
            <a:off x="538525" y="2361050"/>
            <a:ext cx="2326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Arial"/>
              <a:buNone/>
            </a:pPr>
            <a:r>
              <a:rPr i="0" lang="en" sz="2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Pandora version  built in 2005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Shape 178"/>
          <p:cNvSpPr txBox="1"/>
          <p:nvPr/>
        </p:nvSpPr>
        <p:spPr>
          <a:xfrm>
            <a:off x="3526625" y="2368225"/>
            <a:ext cx="2410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Arial"/>
              <a:buNone/>
            </a:pPr>
            <a:r>
              <a:rPr i="0" lang="en" sz="2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Pandora 2S 2017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outdoor, ground, person, skating&#10;&#10;Description generated with very high confidence" id="179" name="Shape 179"/>
          <p:cNvPicPr preferRelativeResize="0"/>
          <p:nvPr/>
        </p:nvPicPr>
        <p:blipFill rotWithShape="1">
          <a:blip r:embed="rId5">
            <a:alphaModFix/>
          </a:blip>
          <a:srcRect b="0" l="20800" r="11490" t="0"/>
          <a:stretch/>
        </p:blipFill>
        <p:spPr>
          <a:xfrm rot="5400000">
            <a:off x="6084339" y="3492239"/>
            <a:ext cx="2927820" cy="2410852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Shape 180"/>
          <p:cNvSpPr txBox="1"/>
          <p:nvPr/>
        </p:nvSpPr>
        <p:spPr>
          <a:xfrm>
            <a:off x="6012700" y="2351000"/>
            <a:ext cx="3131400" cy="93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Calibri"/>
              <a:buNone/>
            </a:pPr>
            <a:r>
              <a:rPr i="0" lang="en" sz="2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Pandora</a:t>
            </a:r>
            <a:r>
              <a:rPr lang="en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i="0" lang="en" sz="2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Hart Miller Island,</a:t>
            </a:r>
            <a:r>
              <a:rPr lang="en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MD,</a:t>
            </a:r>
            <a:r>
              <a:rPr i="0" lang="en" sz="2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USA 2018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/>
          <p:nvPr>
            <p:ph type="title"/>
          </p:nvPr>
        </p:nvSpPr>
        <p:spPr>
          <a:xfrm>
            <a:off x="386375" y="66325"/>
            <a:ext cx="8369100" cy="615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Calibri"/>
              <a:buNone/>
            </a:pPr>
            <a:r>
              <a:rPr b="0" i="0" lang="en" sz="36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What is the Pandora </a:t>
            </a:r>
            <a:r>
              <a:rPr lang="en" sz="3600">
                <a:solidFill>
                  <a:srgbClr val="3F3F3F"/>
                </a:solidFill>
              </a:rPr>
              <a:t>Spectrometer System</a:t>
            </a:r>
            <a:r>
              <a:rPr b="0" i="0" lang="en" sz="36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b="0" i="0" sz="3600" u="none" cap="none" strike="noStrik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Shape 186"/>
          <p:cNvSpPr txBox="1"/>
          <p:nvPr>
            <p:ph idx="1" type="body"/>
          </p:nvPr>
        </p:nvSpPr>
        <p:spPr>
          <a:xfrm>
            <a:off x="457200" y="652375"/>
            <a:ext cx="8229600" cy="39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34275">
            <a:noAutofit/>
          </a:bodyPr>
          <a:lstStyle/>
          <a:p>
            <a:pPr indent="-355600" lvl="0" marL="457200" marR="0" rtl="0" algn="l"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b="0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mall, ground-based Sun/Sky</a:t>
            </a:r>
            <a:r>
              <a:rPr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/Lunar observing</a:t>
            </a:r>
            <a:r>
              <a:rPr b="0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spectrometer system</a:t>
            </a:r>
            <a:r>
              <a:rPr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initiated in</a:t>
            </a:r>
            <a:r>
              <a:rPr b="0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200</a:t>
            </a:r>
            <a:r>
              <a:rPr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r>
              <a:rPr b="0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</a:t>
            </a:r>
            <a:r>
              <a:rPr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 NASA Goddard Space Flight Center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457200" lvl="0" marL="0" marR="0" rtl="0" algn="l">
              <a:lnSpc>
                <a:spcPct val="150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	(Pandora 1S:  280 – 530 nm, 0.6 nm; 2S: 400 – 900 nm, 1 nm)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NRT Standard Products at high frequency (~ 90 secs.)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457200" lvl="0" marL="0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	Tot. Column O</a:t>
            </a:r>
            <a:r>
              <a:rPr baseline="-25000" lang="en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en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(+/-15 DU, ~5%); Tot. Column NO</a:t>
            </a:r>
            <a:r>
              <a:rPr baseline="-25000" lang="en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(+/-0.05 DU, ~10%)</a:t>
            </a:r>
            <a:endParaRPr sz="2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Additional non-validated products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457200" lvl="0" marL="0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	HCHO - Total column, trop. &amp; near sfc; NO</a:t>
            </a:r>
            <a:r>
              <a:rPr baseline="-25000" lang="en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O</a:t>
            </a:r>
            <a:r>
              <a:rPr baseline="-25000" lang="en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en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SO</a:t>
            </a:r>
            <a:r>
              <a:rPr baseline="-25000" lang="en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– trop. &amp; near sfc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r>
              <a:rPr b="0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perates autonomously off </a:t>
            </a:r>
            <a:r>
              <a:rPr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of line power and wifi</a:t>
            </a:r>
            <a:r>
              <a:rPr b="0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; software runs on a small PC found inside the weather resistant container. 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7" name="Shape 1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11173" y="4552450"/>
            <a:ext cx="2745014" cy="18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Shape 1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42875" y="4552450"/>
            <a:ext cx="2442505" cy="1831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Shape 189"/>
          <p:cNvPicPr preferRelativeResize="0"/>
          <p:nvPr/>
        </p:nvPicPr>
        <p:blipFill rotWithShape="1">
          <a:blip r:embed="rId5">
            <a:alphaModFix/>
          </a:blip>
          <a:srcRect b="4802" l="0" r="0" t="12251"/>
          <a:stretch/>
        </p:blipFill>
        <p:spPr>
          <a:xfrm>
            <a:off x="1841075" y="4552450"/>
            <a:ext cx="1604924" cy="18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Shape 19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2494" y="4552450"/>
            <a:ext cx="1373906" cy="1831875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Shape 191"/>
          <p:cNvSpPr txBox="1"/>
          <p:nvPr/>
        </p:nvSpPr>
        <p:spPr>
          <a:xfrm>
            <a:off x="7037375" y="6330125"/>
            <a:ext cx="13011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Boulder, CO</a:t>
            </a:r>
            <a:endParaRPr/>
          </a:p>
        </p:txBody>
      </p:sp>
      <p:sp>
        <p:nvSpPr>
          <p:cNvPr id="192" name="Shape 192"/>
          <p:cNvSpPr txBox="1"/>
          <p:nvPr/>
        </p:nvSpPr>
        <p:spPr>
          <a:xfrm>
            <a:off x="3992825" y="6330125"/>
            <a:ext cx="19482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Pandora Field Box </a:t>
            </a:r>
            <a:endParaRPr/>
          </a:p>
        </p:txBody>
      </p:sp>
      <p:sp>
        <p:nvSpPr>
          <p:cNvPr id="193" name="Shape 193"/>
          <p:cNvSpPr txBox="1"/>
          <p:nvPr/>
        </p:nvSpPr>
        <p:spPr>
          <a:xfrm>
            <a:off x="1992975" y="6330125"/>
            <a:ext cx="13011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Spectrometer</a:t>
            </a:r>
            <a:endParaRPr/>
          </a:p>
        </p:txBody>
      </p:sp>
      <p:sp>
        <p:nvSpPr>
          <p:cNvPr id="194" name="Shape 194"/>
          <p:cNvSpPr txBox="1"/>
          <p:nvPr/>
        </p:nvSpPr>
        <p:spPr>
          <a:xfrm>
            <a:off x="412925" y="6330125"/>
            <a:ext cx="13011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Sensor Head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/>
          <p:nvPr>
            <p:ph type="title"/>
          </p:nvPr>
        </p:nvSpPr>
        <p:spPr>
          <a:xfrm>
            <a:off x="311700" y="2045800"/>
            <a:ext cx="8520600" cy="8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Three Improvements to Hardware</a:t>
            </a:r>
            <a:endParaRPr sz="36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 txBox="1"/>
          <p:nvPr>
            <p:ph type="title"/>
          </p:nvPr>
        </p:nvSpPr>
        <p:spPr>
          <a:xfrm>
            <a:off x="235500" y="136175"/>
            <a:ext cx="87582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New Improved Tracker Deploying in 2018</a:t>
            </a:r>
            <a:endParaRPr/>
          </a:p>
        </p:txBody>
      </p:sp>
      <p:pic>
        <p:nvPicPr>
          <p:cNvPr id="207" name="Shape 2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775" y="855450"/>
            <a:ext cx="4220200" cy="5626925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Shape 208"/>
          <p:cNvSpPr txBox="1"/>
          <p:nvPr/>
        </p:nvSpPr>
        <p:spPr>
          <a:xfrm>
            <a:off x="4572000" y="893400"/>
            <a:ext cx="4551300" cy="13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Waterproof Housing</a:t>
            </a:r>
            <a:endParaRPr sz="2000"/>
          </a:p>
          <a:p>
            <a:pPr indent="-3556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Elevation (zenith) Range: 0°- 270</a:t>
            </a:r>
            <a:r>
              <a:rPr lang="en" sz="2000">
                <a:solidFill>
                  <a:schemeClr val="dk1"/>
                </a:solidFill>
              </a:rPr>
              <a:t>°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Azimuth Range: 0°- 370°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0.01° Step, Closed Loop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Improved Communication SW - tracker to PC 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Improved Hardware, Optical Encoder, Temp&amp; Error Monitoring, Real time positioning feedback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Possibility to add internal heater for extreme cold wx operations 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Higher velocity motion - extremely valuable for moving platforms</a:t>
            </a:r>
            <a:endParaRPr sz="2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/>
          <p:nvPr>
            <p:ph type="title"/>
          </p:nvPr>
        </p:nvSpPr>
        <p:spPr>
          <a:xfrm>
            <a:off x="311700" y="1361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Improved Camera System for </a:t>
            </a:r>
            <a:r>
              <a:rPr lang="en" sz="3200"/>
              <a:t>Deployment on Ships/Moving Platforms</a:t>
            </a:r>
            <a:endParaRPr sz="3200"/>
          </a:p>
        </p:txBody>
      </p:sp>
      <p:sp>
        <p:nvSpPr>
          <p:cNvPr id="215" name="Shape 215"/>
          <p:cNvSpPr txBox="1"/>
          <p:nvPr>
            <p:ph idx="1" type="body"/>
          </p:nvPr>
        </p:nvSpPr>
        <p:spPr>
          <a:xfrm>
            <a:off x="311700" y="1155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00000"/>
                </a:solidFill>
              </a:rPr>
              <a:t>Uses a Simple Camera System - both internal and external</a:t>
            </a:r>
            <a:endParaRPr sz="2200">
              <a:solidFill>
                <a:srgbClr val="000000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00000"/>
                </a:solidFill>
              </a:rPr>
              <a:t>with ~15 deg FOV to help the instrument with real time sun tracking </a:t>
            </a:r>
            <a:endParaRPr/>
          </a:p>
        </p:txBody>
      </p:sp>
      <p:pic>
        <p:nvPicPr>
          <p:cNvPr id="216" name="Shape 2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775" y="2006975"/>
            <a:ext cx="4020074" cy="300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Shape 2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2299688" y="2771737"/>
            <a:ext cx="4302850" cy="363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Shape 2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56150" y="2016650"/>
            <a:ext cx="3213868" cy="430285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Shape 219"/>
          <p:cNvSpPr txBox="1"/>
          <p:nvPr/>
        </p:nvSpPr>
        <p:spPr>
          <a:xfrm>
            <a:off x="237450" y="5048675"/>
            <a:ext cx="2264700" cy="5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Chesapeake Bay</a:t>
            </a:r>
            <a:endParaRPr sz="1800"/>
          </a:p>
        </p:txBody>
      </p:sp>
      <p:sp>
        <p:nvSpPr>
          <p:cNvPr id="220" name="Shape 220"/>
          <p:cNvSpPr txBox="1"/>
          <p:nvPr/>
        </p:nvSpPr>
        <p:spPr>
          <a:xfrm>
            <a:off x="6567600" y="6255475"/>
            <a:ext cx="2264700" cy="5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Gulf of Mexico</a:t>
            </a:r>
            <a:endParaRPr sz="18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/>
          <p:nvPr>
            <p:ph type="title"/>
          </p:nvPr>
        </p:nvSpPr>
        <p:spPr>
          <a:xfrm>
            <a:off x="457200" y="-30153"/>
            <a:ext cx="8229600" cy="863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</a:rPr>
              <a:t>Instrument Specifications*</a:t>
            </a:r>
            <a:endParaRPr>
              <a:solidFill>
                <a:srgbClr val="666666"/>
              </a:solidFill>
            </a:endParaRPr>
          </a:p>
        </p:txBody>
      </p:sp>
      <p:grpSp>
        <p:nvGrpSpPr>
          <p:cNvPr id="227" name="Shape 227"/>
          <p:cNvGrpSpPr/>
          <p:nvPr/>
        </p:nvGrpSpPr>
        <p:grpSpPr>
          <a:xfrm>
            <a:off x="411428" y="4033613"/>
            <a:ext cx="6241990" cy="2396613"/>
            <a:chOff x="683568" y="2219329"/>
            <a:chExt cx="8208824" cy="2448272"/>
          </a:xfrm>
        </p:grpSpPr>
        <p:pic>
          <p:nvPicPr>
            <p:cNvPr id="228" name="Shape 228"/>
            <p:cNvPicPr preferRelativeResize="0"/>
            <p:nvPr/>
          </p:nvPicPr>
          <p:blipFill rotWithShape="1">
            <a:blip r:embed="rId3">
              <a:alphaModFix/>
            </a:blip>
            <a:srcRect b="27949" l="7477" r="10622" t="36350"/>
            <a:stretch/>
          </p:blipFill>
          <p:spPr>
            <a:xfrm>
              <a:off x="683568" y="2219329"/>
              <a:ext cx="7488830" cy="2448272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29" name="Shape 229"/>
            <p:cNvCxnSpPr/>
            <p:nvPr/>
          </p:nvCxnSpPr>
          <p:spPr>
            <a:xfrm>
              <a:off x="8100392" y="2924944"/>
              <a:ext cx="792000" cy="0"/>
            </a:xfrm>
            <a:prstGeom prst="straightConnector1">
              <a:avLst/>
            </a:prstGeom>
            <a:noFill/>
            <a:ln cap="flat" cmpd="sng" w="762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30" name="Shape 230"/>
            <p:cNvSpPr/>
            <p:nvPr/>
          </p:nvSpPr>
          <p:spPr>
            <a:xfrm>
              <a:off x="6782792" y="2823210"/>
              <a:ext cx="142500" cy="2304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Shape 231"/>
            <p:cNvSpPr/>
            <p:nvPr/>
          </p:nvSpPr>
          <p:spPr>
            <a:xfrm>
              <a:off x="6440398" y="2823210"/>
              <a:ext cx="142500" cy="230400"/>
            </a:xfrm>
            <a:prstGeom prst="rect">
              <a:avLst/>
            </a:prstGeom>
            <a:solidFill>
              <a:srgbClr val="45818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2" name="Shape 232"/>
          <p:cNvSpPr/>
          <p:nvPr/>
        </p:nvSpPr>
        <p:spPr>
          <a:xfrm>
            <a:off x="3074522" y="4447903"/>
            <a:ext cx="75900" cy="591600"/>
          </a:xfrm>
          <a:prstGeom prst="rect">
            <a:avLst/>
          </a:prstGeom>
          <a:solidFill>
            <a:srgbClr val="538CD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Shape 233"/>
          <p:cNvSpPr/>
          <p:nvPr/>
        </p:nvSpPr>
        <p:spPr>
          <a:xfrm>
            <a:off x="5584899" y="4597859"/>
            <a:ext cx="80700" cy="2529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Shape 234"/>
          <p:cNvSpPr txBox="1"/>
          <p:nvPr/>
        </p:nvSpPr>
        <p:spPr>
          <a:xfrm>
            <a:off x="334800" y="2882725"/>
            <a:ext cx="4429500" cy="105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rPr>
              <a:t>Use of Wedged </a:t>
            </a:r>
            <a:r>
              <a:rPr b="1" lang="en" sz="2400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rPr>
              <a:t>Entrance window vs. anti reflection coating</a:t>
            </a:r>
            <a:endParaRPr b="1" sz="2400">
              <a:solidFill>
                <a:srgbClr val="1C458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5" name="Shape 235"/>
          <p:cNvCxnSpPr>
            <a:stCxn id="234" idx="2"/>
            <a:endCxn id="232" idx="1"/>
          </p:cNvCxnSpPr>
          <p:nvPr/>
        </p:nvCxnSpPr>
        <p:spPr>
          <a:xfrm>
            <a:off x="2549550" y="3940225"/>
            <a:ext cx="525000" cy="803400"/>
          </a:xfrm>
          <a:prstGeom prst="straightConnector1">
            <a:avLst/>
          </a:prstGeom>
          <a:noFill/>
          <a:ln cap="flat" cmpd="sng" w="38100">
            <a:solidFill>
              <a:srgbClr val="4A7DBA"/>
            </a:solidFill>
            <a:prstDash val="solid"/>
            <a:round/>
            <a:headEnd len="sm" w="sm" type="none"/>
            <a:tailEnd len="lg" w="lg" type="triangle"/>
          </a:ln>
        </p:spPr>
      </p:cxnSp>
      <p:sp>
        <p:nvSpPr>
          <p:cNvPr id="236" name="Shape 236"/>
          <p:cNvSpPr txBox="1"/>
          <p:nvPr/>
        </p:nvSpPr>
        <p:spPr>
          <a:xfrm>
            <a:off x="4811081" y="2732572"/>
            <a:ext cx="2813700" cy="10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76A5AF"/>
                </a:solidFill>
                <a:latin typeface="Calibri"/>
                <a:ea typeface="Calibri"/>
                <a:cs typeface="Calibri"/>
                <a:sym typeface="Calibri"/>
              </a:rPr>
              <a:t>Filter wheel 2:</a:t>
            </a:r>
            <a:endParaRPr sz="1400">
              <a:solidFill>
                <a:srgbClr val="76A5A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76A5AF"/>
                </a:solidFill>
                <a:latin typeface="Calibri"/>
                <a:ea typeface="Calibri"/>
                <a:cs typeface="Calibri"/>
                <a:sym typeface="Calibri"/>
              </a:rPr>
              <a:t>“Functional” filters</a:t>
            </a:r>
            <a:endParaRPr sz="1400">
              <a:solidFill>
                <a:srgbClr val="76A5A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76A5AF"/>
                </a:solidFill>
                <a:latin typeface="Calibri"/>
                <a:ea typeface="Calibri"/>
                <a:cs typeface="Calibri"/>
                <a:sym typeface="Calibri"/>
              </a:rPr>
              <a:t>(U340, BP300, DIFF)</a:t>
            </a:r>
            <a:endParaRPr b="1" sz="1800">
              <a:solidFill>
                <a:srgbClr val="76A5A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7" name="Shape 237"/>
          <p:cNvCxnSpPr>
            <a:stCxn id="236" idx="2"/>
            <a:endCxn id="231" idx="0"/>
          </p:cNvCxnSpPr>
          <p:nvPr/>
        </p:nvCxnSpPr>
        <p:spPr>
          <a:xfrm flipH="1">
            <a:off x="4843031" y="3733072"/>
            <a:ext cx="1374900" cy="891600"/>
          </a:xfrm>
          <a:prstGeom prst="straightConnector1">
            <a:avLst/>
          </a:prstGeom>
          <a:noFill/>
          <a:ln cap="flat" cmpd="sng" w="38100">
            <a:solidFill>
              <a:srgbClr val="45818E"/>
            </a:solidFill>
            <a:prstDash val="solid"/>
            <a:round/>
            <a:headEnd len="sm" w="sm" type="none"/>
            <a:tailEnd len="lg" w="lg" type="triangle"/>
          </a:ln>
        </p:spPr>
      </p:cxnSp>
      <p:sp>
        <p:nvSpPr>
          <p:cNvPr id="238" name="Shape 238"/>
          <p:cNvSpPr txBox="1"/>
          <p:nvPr/>
        </p:nvSpPr>
        <p:spPr>
          <a:xfrm>
            <a:off x="6105666" y="5813906"/>
            <a:ext cx="2813700" cy="10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E599"/>
                </a:solidFill>
                <a:latin typeface="Calibri"/>
                <a:ea typeface="Calibri"/>
                <a:cs typeface="Calibri"/>
                <a:sym typeface="Calibri"/>
              </a:rPr>
              <a:t>Filter wheel 1:</a:t>
            </a:r>
            <a:r>
              <a:rPr lang="en">
                <a:solidFill>
                  <a:srgbClr val="FFE599"/>
                </a:solidFill>
              </a:rPr>
              <a:t> </a:t>
            </a:r>
            <a:r>
              <a:rPr b="1" lang="en" sz="1800">
                <a:solidFill>
                  <a:srgbClr val="FFE599"/>
                </a:solidFill>
                <a:latin typeface="Calibri"/>
                <a:ea typeface="Calibri"/>
                <a:cs typeface="Calibri"/>
                <a:sym typeface="Calibri"/>
              </a:rPr>
              <a:t>Attenuation filters</a:t>
            </a:r>
            <a:r>
              <a:rPr lang="en">
                <a:solidFill>
                  <a:srgbClr val="FFE599"/>
                </a:solidFill>
              </a:rPr>
              <a:t> </a:t>
            </a:r>
            <a:r>
              <a:rPr b="1" lang="en" sz="1800">
                <a:solidFill>
                  <a:srgbClr val="FFE599"/>
                </a:solidFill>
                <a:latin typeface="Calibri"/>
                <a:ea typeface="Calibri"/>
                <a:cs typeface="Calibri"/>
                <a:sym typeface="Calibri"/>
              </a:rPr>
              <a:t>(ND1, ND2, ...)</a:t>
            </a:r>
            <a:endParaRPr b="1" sz="1800">
              <a:solidFill>
                <a:srgbClr val="FFE5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9" name="Shape 239"/>
          <p:cNvCxnSpPr>
            <a:stCxn id="238" idx="0"/>
            <a:endCxn id="230" idx="2"/>
          </p:cNvCxnSpPr>
          <p:nvPr/>
        </p:nvCxnSpPr>
        <p:spPr>
          <a:xfrm rot="10800000">
            <a:off x="5103516" y="4850306"/>
            <a:ext cx="2409000" cy="963600"/>
          </a:xfrm>
          <a:prstGeom prst="straightConnector1">
            <a:avLst/>
          </a:prstGeom>
          <a:noFill/>
          <a:ln cap="flat" cmpd="sng" w="38100">
            <a:solidFill>
              <a:srgbClr val="FFC000"/>
            </a:solidFill>
            <a:prstDash val="solid"/>
            <a:round/>
            <a:headEnd len="sm" w="sm" type="none"/>
            <a:tailEnd len="lg" w="lg" type="triangle"/>
          </a:ln>
        </p:spPr>
      </p:cxnSp>
      <p:cxnSp>
        <p:nvCxnSpPr>
          <p:cNvPr id="240" name="Shape 240"/>
          <p:cNvCxnSpPr>
            <a:endCxn id="233" idx="3"/>
          </p:cNvCxnSpPr>
          <p:nvPr/>
        </p:nvCxnSpPr>
        <p:spPr>
          <a:xfrm rot="10800000">
            <a:off x="5665599" y="4724309"/>
            <a:ext cx="1521600" cy="5049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lg" w="lg" type="triangle"/>
          </a:ln>
        </p:spPr>
      </p:cxnSp>
      <p:sp>
        <p:nvSpPr>
          <p:cNvPr id="241" name="Shape 241"/>
          <p:cNvSpPr txBox="1"/>
          <p:nvPr/>
        </p:nvSpPr>
        <p:spPr>
          <a:xfrm>
            <a:off x="6535499" y="3632950"/>
            <a:ext cx="2466000" cy="10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Optical fiber</a:t>
            </a:r>
            <a:endParaRPr sz="1400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(400 μm, multi-mode single core fused silica)</a:t>
            </a:r>
            <a:endParaRPr b="1" sz="1800">
              <a:solidFill>
                <a:srgbClr val="9999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42" name="Shape 242"/>
          <p:cNvCxnSpPr/>
          <p:nvPr/>
        </p:nvCxnSpPr>
        <p:spPr>
          <a:xfrm>
            <a:off x="47729" y="4579780"/>
            <a:ext cx="787800" cy="0"/>
          </a:xfrm>
          <a:prstGeom prst="straightConnector1">
            <a:avLst/>
          </a:prstGeom>
          <a:noFill/>
          <a:ln cap="flat" cmpd="sng" w="38100">
            <a:solidFill>
              <a:srgbClr val="FFC000"/>
            </a:solidFill>
            <a:prstDash val="dot"/>
            <a:round/>
            <a:headEnd len="sm" w="sm" type="none"/>
            <a:tailEnd len="lg" w="lg" type="triangle"/>
          </a:ln>
        </p:spPr>
      </p:cxnSp>
      <p:cxnSp>
        <p:nvCxnSpPr>
          <p:cNvPr id="243" name="Shape 243"/>
          <p:cNvCxnSpPr/>
          <p:nvPr/>
        </p:nvCxnSpPr>
        <p:spPr>
          <a:xfrm>
            <a:off x="47729" y="4744921"/>
            <a:ext cx="787800" cy="0"/>
          </a:xfrm>
          <a:prstGeom prst="straightConnector1">
            <a:avLst/>
          </a:prstGeom>
          <a:noFill/>
          <a:ln cap="flat" cmpd="sng" w="38100">
            <a:solidFill>
              <a:srgbClr val="FFC000"/>
            </a:solidFill>
            <a:prstDash val="dot"/>
            <a:round/>
            <a:headEnd len="sm" w="sm" type="none"/>
            <a:tailEnd len="lg" w="lg" type="triangle"/>
          </a:ln>
        </p:spPr>
      </p:cxnSp>
      <p:cxnSp>
        <p:nvCxnSpPr>
          <p:cNvPr id="244" name="Shape 244"/>
          <p:cNvCxnSpPr/>
          <p:nvPr/>
        </p:nvCxnSpPr>
        <p:spPr>
          <a:xfrm>
            <a:off x="47729" y="4891892"/>
            <a:ext cx="787800" cy="0"/>
          </a:xfrm>
          <a:prstGeom prst="straightConnector1">
            <a:avLst/>
          </a:prstGeom>
          <a:noFill/>
          <a:ln cap="flat" cmpd="sng" w="38100">
            <a:solidFill>
              <a:srgbClr val="FFC000"/>
            </a:solidFill>
            <a:prstDash val="dot"/>
            <a:round/>
            <a:headEnd len="sm" w="sm" type="none"/>
            <a:tailEnd len="lg" w="lg" type="triangle"/>
          </a:ln>
        </p:spPr>
      </p:cxnSp>
      <p:sp>
        <p:nvSpPr>
          <p:cNvPr id="245" name="Shape 245"/>
          <p:cNvSpPr txBox="1"/>
          <p:nvPr/>
        </p:nvSpPr>
        <p:spPr>
          <a:xfrm>
            <a:off x="6952526" y="5173309"/>
            <a:ext cx="2192100" cy="7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E06666"/>
                </a:solidFill>
                <a:latin typeface="Calibri"/>
                <a:ea typeface="Calibri"/>
                <a:cs typeface="Calibri"/>
                <a:sym typeface="Calibri"/>
              </a:rPr>
              <a:t>Lense</a:t>
            </a:r>
            <a:r>
              <a:rPr lang="en">
                <a:solidFill>
                  <a:srgbClr val="E06666"/>
                </a:solidFill>
              </a:rPr>
              <a:t> </a:t>
            </a:r>
            <a:r>
              <a:rPr b="1" lang="en" sz="1800">
                <a:solidFill>
                  <a:srgbClr val="E06666"/>
                </a:solidFill>
                <a:latin typeface="Calibri"/>
                <a:ea typeface="Calibri"/>
                <a:cs typeface="Calibri"/>
                <a:sym typeface="Calibri"/>
              </a:rPr>
              <a:t>(plano convex)</a:t>
            </a:r>
            <a:endParaRPr b="1" sz="1800">
              <a:solidFill>
                <a:srgbClr val="E0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Shape 246"/>
          <p:cNvSpPr txBox="1"/>
          <p:nvPr/>
        </p:nvSpPr>
        <p:spPr>
          <a:xfrm>
            <a:off x="142575" y="831400"/>
            <a:ext cx="4551300" cy="13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000"/>
              <a:buChar char="●"/>
            </a:pPr>
            <a:r>
              <a:rPr lang="en" sz="2000">
                <a:solidFill>
                  <a:srgbClr val="999999"/>
                </a:solidFill>
              </a:rPr>
              <a:t>Elevation (zenith) Range: 0°- 270°</a:t>
            </a:r>
            <a:endParaRPr sz="2000">
              <a:solidFill>
                <a:srgbClr val="999999"/>
              </a:solidFill>
            </a:endParaRPr>
          </a:p>
          <a:p>
            <a:pPr indent="-3556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000"/>
              <a:buChar char="●"/>
            </a:pPr>
            <a:r>
              <a:rPr lang="en" sz="2000">
                <a:solidFill>
                  <a:srgbClr val="999999"/>
                </a:solidFill>
              </a:rPr>
              <a:t>Azimuth Range: 0°- 370°</a:t>
            </a:r>
            <a:endParaRPr sz="2000">
              <a:solidFill>
                <a:srgbClr val="999999"/>
              </a:solidFill>
            </a:endParaRPr>
          </a:p>
          <a:p>
            <a:pPr indent="-3556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000"/>
              <a:buChar char="●"/>
            </a:pPr>
            <a:r>
              <a:rPr lang="en" sz="2000">
                <a:solidFill>
                  <a:srgbClr val="999999"/>
                </a:solidFill>
              </a:rPr>
              <a:t>Set Temperature Range: 0°-20°C; calibrated at 15° and 20°C  </a:t>
            </a:r>
            <a:endParaRPr sz="2000">
              <a:solidFill>
                <a:srgbClr val="999999"/>
              </a:solidFill>
            </a:endParaRPr>
          </a:p>
          <a:p>
            <a:pPr indent="-3556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000"/>
              <a:buChar char="●"/>
            </a:pPr>
            <a:r>
              <a:rPr lang="en" sz="2000">
                <a:solidFill>
                  <a:srgbClr val="999999"/>
                </a:solidFill>
              </a:rPr>
              <a:t>Field of View: 1.5°- 2.4°</a:t>
            </a:r>
            <a:endParaRPr sz="2000">
              <a:solidFill>
                <a:srgbClr val="999999"/>
              </a:solidFill>
            </a:endParaRPr>
          </a:p>
        </p:txBody>
      </p:sp>
      <p:sp>
        <p:nvSpPr>
          <p:cNvPr id="247" name="Shape 247"/>
          <p:cNvSpPr txBox="1"/>
          <p:nvPr/>
        </p:nvSpPr>
        <p:spPr>
          <a:xfrm>
            <a:off x="4572075" y="831400"/>
            <a:ext cx="4429500" cy="13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000"/>
              <a:buChar char="●"/>
            </a:pPr>
            <a:r>
              <a:rPr lang="en" sz="2000">
                <a:solidFill>
                  <a:srgbClr val="999999"/>
                </a:solidFill>
              </a:rPr>
              <a:t>Spectral Range: 280 - 530nm</a:t>
            </a:r>
            <a:endParaRPr sz="2000">
              <a:solidFill>
                <a:srgbClr val="999999"/>
              </a:solidFill>
            </a:endParaRPr>
          </a:p>
          <a:p>
            <a:pPr indent="-3556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000"/>
              <a:buChar char="●"/>
            </a:pPr>
            <a:r>
              <a:rPr lang="en" sz="2000">
                <a:solidFill>
                  <a:srgbClr val="999999"/>
                </a:solidFill>
              </a:rPr>
              <a:t>Spectral Resolution: 0.6nm</a:t>
            </a:r>
            <a:endParaRPr sz="2000">
              <a:solidFill>
                <a:srgbClr val="999999"/>
              </a:solidFill>
            </a:endParaRPr>
          </a:p>
          <a:p>
            <a:pPr indent="-3556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000"/>
              <a:buChar char="●"/>
            </a:pPr>
            <a:r>
              <a:rPr lang="en" sz="2000">
                <a:solidFill>
                  <a:srgbClr val="999999"/>
                </a:solidFill>
              </a:rPr>
              <a:t>Power: 120/220V AC</a:t>
            </a:r>
            <a:endParaRPr sz="2000">
              <a:solidFill>
                <a:srgbClr val="999999"/>
              </a:solidFill>
            </a:endParaRPr>
          </a:p>
          <a:p>
            <a:pPr indent="-3556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000"/>
              <a:buChar char="●"/>
            </a:pPr>
            <a:r>
              <a:rPr lang="en" sz="2000">
                <a:solidFill>
                  <a:srgbClr val="999999"/>
                </a:solidFill>
              </a:rPr>
              <a:t>Internet connectivity (Wifi/Wired)</a:t>
            </a:r>
            <a:endParaRPr sz="2000">
              <a:solidFill>
                <a:srgbClr val="999999"/>
              </a:solidFill>
            </a:endParaRPr>
          </a:p>
        </p:txBody>
      </p:sp>
      <p:sp>
        <p:nvSpPr>
          <p:cNvPr id="248" name="Shape 248"/>
          <p:cNvSpPr txBox="1"/>
          <p:nvPr/>
        </p:nvSpPr>
        <p:spPr>
          <a:xfrm>
            <a:off x="20325" y="6324325"/>
            <a:ext cx="7169100" cy="8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*Configuration of a standard Pandora 1S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/>
          <p:nvPr>
            <p:ph type="title"/>
          </p:nvPr>
        </p:nvSpPr>
        <p:spPr>
          <a:xfrm>
            <a:off x="311700" y="2045800"/>
            <a:ext cx="8520600" cy="8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From Research/Campaign Mode to Long-Term Monitoring - The Evolution of a Global Network</a:t>
            </a:r>
            <a:endParaRPr sz="36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Custom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